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75" r:id="rId21"/>
    <p:sldId id="274" r:id="rId22"/>
    <p:sldId id="276" r:id="rId23"/>
    <p:sldId id="288" r:id="rId24"/>
    <p:sldId id="277" r:id="rId25"/>
    <p:sldId id="278" r:id="rId26"/>
    <p:sldId id="279" r:id="rId27"/>
    <p:sldId id="282" r:id="rId28"/>
    <p:sldId id="280" r:id="rId29"/>
    <p:sldId id="281" r:id="rId30"/>
    <p:sldId id="283" r:id="rId31"/>
    <p:sldId id="284" r:id="rId32"/>
    <p:sldId id="287" r:id="rId33"/>
    <p:sldId id="286" r:id="rId34"/>
    <p:sldId id="289" r:id="rId35"/>
    <p:sldId id="301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297" r:id="rId45"/>
    <p:sldId id="298" r:id="rId46"/>
    <p:sldId id="311" r:id="rId47"/>
    <p:sldId id="300" r:id="rId48"/>
    <p:sldId id="304" r:id="rId49"/>
    <p:sldId id="309" r:id="rId50"/>
    <p:sldId id="310" r:id="rId51"/>
    <p:sldId id="302" r:id="rId52"/>
    <p:sldId id="305" r:id="rId53"/>
    <p:sldId id="303" r:id="rId54"/>
    <p:sldId id="306" r:id="rId55"/>
    <p:sldId id="307" r:id="rId56"/>
    <p:sldId id="308" r:id="rId57"/>
    <p:sldId id="312" r:id="rId58"/>
    <p:sldId id="313" r:id="rId59"/>
    <p:sldId id="314" r:id="rId60"/>
    <p:sldId id="315" r:id="rId61"/>
    <p:sldId id="316" r:id="rId62"/>
    <p:sldId id="317" r:id="rId63"/>
    <p:sldId id="319" r:id="rId64"/>
    <p:sldId id="327" r:id="rId65"/>
    <p:sldId id="318" r:id="rId66"/>
    <p:sldId id="328" r:id="rId67"/>
    <p:sldId id="333" r:id="rId68"/>
    <p:sldId id="321" r:id="rId69"/>
    <p:sldId id="329" r:id="rId70"/>
    <p:sldId id="330" r:id="rId71"/>
    <p:sldId id="334" r:id="rId72"/>
    <p:sldId id="335" r:id="rId73"/>
    <p:sldId id="338" r:id="rId74"/>
    <p:sldId id="337" r:id="rId75"/>
    <p:sldId id="322" r:id="rId76"/>
    <p:sldId id="323" r:id="rId77"/>
    <p:sldId id="324" r:id="rId78"/>
    <p:sldId id="325" r:id="rId79"/>
    <p:sldId id="326" r:id="rId80"/>
    <p:sldId id="332" r:id="rId81"/>
    <p:sldId id="331" r:id="rId82"/>
    <p:sldId id="336" r:id="rId83"/>
    <p:sldId id="320" r:id="rId8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iek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83" autoAdjust="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10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991FB-A2B1-4213-AF8C-AE90E2C131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3E364D-7D80-46B6-B6A5-647D2411C187}">
      <dgm:prSet phldrT="[Text]"/>
      <dgm:spPr/>
      <dgm:t>
        <a:bodyPr/>
        <a:lstStyle/>
        <a:p>
          <a:r>
            <a:rPr lang="en-US" u="sng" dirty="0" err="1" smtClean="0"/>
            <a:t>Wejście</a:t>
          </a:r>
          <a:r>
            <a:rPr lang="en-US" u="sng" dirty="0" smtClean="0"/>
            <a:t>: </a:t>
          </a:r>
        </a:p>
        <a:p>
          <a:r>
            <a:rPr lang="en-US" dirty="0" err="1" smtClean="0"/>
            <a:t>Komunikaty</a:t>
          </a:r>
          <a:r>
            <a:rPr lang="en-US" dirty="0" smtClean="0"/>
            <a:t> od </a:t>
          </a:r>
          <a:r>
            <a:rPr lang="en-US" dirty="0" err="1" smtClean="0"/>
            <a:t>mistrza</a:t>
          </a:r>
          <a:r>
            <a:rPr lang="en-US" dirty="0" smtClean="0"/>
            <a:t> </a:t>
          </a:r>
          <a:r>
            <a:rPr lang="en-US" dirty="0" err="1" smtClean="0"/>
            <a:t>gry</a:t>
          </a:r>
          <a:endParaRPr lang="en-US" dirty="0"/>
        </a:p>
      </dgm:t>
    </dgm:pt>
    <dgm:pt modelId="{C591AB3C-3D89-4879-AE91-B38D1D23634D}" type="parTrans" cxnId="{83363359-58D5-4C84-BA58-AFCF56E7E854}">
      <dgm:prSet/>
      <dgm:spPr/>
      <dgm:t>
        <a:bodyPr/>
        <a:lstStyle/>
        <a:p>
          <a:endParaRPr lang="en-US"/>
        </a:p>
      </dgm:t>
    </dgm:pt>
    <dgm:pt modelId="{FD49CA92-1031-46FB-8AB3-4DF2BE11E272}" type="sibTrans" cxnId="{83363359-58D5-4C84-BA58-AFCF56E7E854}">
      <dgm:prSet/>
      <dgm:spPr/>
      <dgm:t>
        <a:bodyPr/>
        <a:lstStyle/>
        <a:p>
          <a:endParaRPr lang="en-US"/>
        </a:p>
      </dgm:t>
    </dgm:pt>
    <dgm:pt modelId="{17BC47FB-15E0-4C09-998A-85A79B0D2D77}">
      <dgm:prSet phldrT="[Text]"/>
      <dgm:spPr/>
      <dgm:t>
        <a:bodyPr/>
        <a:lstStyle/>
        <a:p>
          <a:r>
            <a:rPr lang="en-US" dirty="0" smtClean="0"/>
            <a:t> ?</a:t>
          </a:r>
          <a:endParaRPr lang="en-US" dirty="0"/>
        </a:p>
      </dgm:t>
    </dgm:pt>
    <dgm:pt modelId="{FAEAEB42-A61D-4440-98A6-B4645B61D7DF}" type="parTrans" cxnId="{600514E0-B7B7-4FD6-8ED8-A414FD7981DD}">
      <dgm:prSet/>
      <dgm:spPr/>
      <dgm:t>
        <a:bodyPr/>
        <a:lstStyle/>
        <a:p>
          <a:endParaRPr lang="en-US"/>
        </a:p>
      </dgm:t>
    </dgm:pt>
    <dgm:pt modelId="{2AC43149-3A27-4B4B-A8B2-E9B6EB95729F}" type="sibTrans" cxnId="{600514E0-B7B7-4FD6-8ED8-A414FD7981DD}">
      <dgm:prSet/>
      <dgm:spPr/>
      <dgm:t>
        <a:bodyPr/>
        <a:lstStyle/>
        <a:p>
          <a:endParaRPr lang="en-US"/>
        </a:p>
      </dgm:t>
    </dgm:pt>
    <dgm:pt modelId="{730A0071-F1C4-451C-B840-77EFDC84FBFF}">
      <dgm:prSet phldrT="[Text]"/>
      <dgm:spPr/>
      <dgm:t>
        <a:bodyPr/>
        <a:lstStyle/>
        <a:p>
          <a:r>
            <a:rPr lang="en-US" u="sng" dirty="0" err="1" smtClean="0"/>
            <a:t>Wyjście</a:t>
          </a:r>
          <a:r>
            <a:rPr lang="en-US" u="sng" dirty="0" smtClean="0"/>
            <a:t>:</a:t>
          </a:r>
        </a:p>
        <a:p>
          <a:r>
            <a:rPr lang="en-US" dirty="0" err="1" smtClean="0"/>
            <a:t>Wybrany</a:t>
          </a:r>
          <a:r>
            <a:rPr lang="en-US" dirty="0" smtClean="0"/>
            <a:t> </a:t>
          </a:r>
          <a:r>
            <a:rPr lang="en-US" dirty="0" err="1" smtClean="0"/>
            <a:t>ruch</a:t>
          </a:r>
          <a:endParaRPr lang="en-US" dirty="0"/>
        </a:p>
      </dgm:t>
    </dgm:pt>
    <dgm:pt modelId="{09707CA5-BD31-4AB8-9606-E509DB403E04}" type="parTrans" cxnId="{491E3BC9-4BDB-4F6E-9FA4-CFDA7FE23317}">
      <dgm:prSet/>
      <dgm:spPr/>
      <dgm:t>
        <a:bodyPr/>
        <a:lstStyle/>
        <a:p>
          <a:endParaRPr lang="en-US"/>
        </a:p>
      </dgm:t>
    </dgm:pt>
    <dgm:pt modelId="{373F990A-9F08-499E-8053-901BCF229458}" type="sibTrans" cxnId="{491E3BC9-4BDB-4F6E-9FA4-CFDA7FE23317}">
      <dgm:prSet/>
      <dgm:spPr/>
      <dgm:t>
        <a:bodyPr/>
        <a:lstStyle/>
        <a:p>
          <a:endParaRPr lang="en-US"/>
        </a:p>
      </dgm:t>
    </dgm:pt>
    <dgm:pt modelId="{B85A36D3-E43A-4AB5-9E65-5130EF3C959A}" type="pres">
      <dgm:prSet presAssocID="{616991FB-A2B1-4213-AF8C-AE90E2C13175}" presName="CompostProcess" presStyleCnt="0">
        <dgm:presLayoutVars>
          <dgm:dir/>
          <dgm:resizeHandles val="exact"/>
        </dgm:presLayoutVars>
      </dgm:prSet>
      <dgm:spPr/>
    </dgm:pt>
    <dgm:pt modelId="{87BACC46-8B90-4887-99AD-8CE660220783}" type="pres">
      <dgm:prSet presAssocID="{616991FB-A2B1-4213-AF8C-AE90E2C13175}" presName="arrow" presStyleLbl="bgShp" presStyleIdx="0" presStyleCnt="1"/>
      <dgm:spPr/>
    </dgm:pt>
    <dgm:pt modelId="{1E66B453-247D-4F08-8DE5-4B9D98C0C732}" type="pres">
      <dgm:prSet presAssocID="{616991FB-A2B1-4213-AF8C-AE90E2C13175}" presName="linearProcess" presStyleCnt="0"/>
      <dgm:spPr/>
    </dgm:pt>
    <dgm:pt modelId="{61B42F17-45FD-4D36-B60E-07C047D1C64B}" type="pres">
      <dgm:prSet presAssocID="{123E364D-7D80-46B6-B6A5-647D2411C187}" presName="textNode" presStyleLbl="node1" presStyleIdx="0" presStyleCnt="3" custScaleX="146818" custScaleY="60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F78A5-95E5-4623-B58C-FE74753A3615}" type="pres">
      <dgm:prSet presAssocID="{FD49CA92-1031-46FB-8AB3-4DF2BE11E272}" presName="sibTrans" presStyleCnt="0"/>
      <dgm:spPr/>
    </dgm:pt>
    <dgm:pt modelId="{9EF780BF-AEB1-4A38-9AF7-E4255394C4E4}" type="pres">
      <dgm:prSet presAssocID="{17BC47FB-15E0-4C09-998A-85A79B0D2D77}" presName="textNode" presStyleLbl="node1" presStyleIdx="1" presStyleCnt="3" custScaleX="300167" custScaleY="77272" custLinFactX="-30136" custLinFactNeighborX="-100000" custLinFactNeighborY="82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26DA5-325C-4B44-A2A6-A72F15A9ED7E}" type="pres">
      <dgm:prSet presAssocID="{2AC43149-3A27-4B4B-A8B2-E9B6EB95729F}" presName="sibTrans" presStyleCnt="0"/>
      <dgm:spPr/>
    </dgm:pt>
    <dgm:pt modelId="{42AF7D5E-42C8-438C-B9CD-9F000C21F422}" type="pres">
      <dgm:prSet presAssocID="{730A0071-F1C4-451C-B840-77EFDC84FBFF}" presName="textNode" presStyleLbl="node1" presStyleIdx="2" presStyleCnt="3" custScaleX="134837" custScaleY="68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63359-58D5-4C84-BA58-AFCF56E7E854}" srcId="{616991FB-A2B1-4213-AF8C-AE90E2C13175}" destId="{123E364D-7D80-46B6-B6A5-647D2411C187}" srcOrd="0" destOrd="0" parTransId="{C591AB3C-3D89-4879-AE91-B38D1D23634D}" sibTransId="{FD49CA92-1031-46FB-8AB3-4DF2BE11E272}"/>
    <dgm:cxn modelId="{17025065-0408-4047-99F0-E324AC9C9C3A}" type="presOf" srcId="{17BC47FB-15E0-4C09-998A-85A79B0D2D77}" destId="{9EF780BF-AEB1-4A38-9AF7-E4255394C4E4}" srcOrd="0" destOrd="0" presId="urn:microsoft.com/office/officeart/2005/8/layout/hProcess9"/>
    <dgm:cxn modelId="{724C7D35-6FD2-4568-9585-4950FE428E34}" type="presOf" srcId="{730A0071-F1C4-451C-B840-77EFDC84FBFF}" destId="{42AF7D5E-42C8-438C-B9CD-9F000C21F422}" srcOrd="0" destOrd="0" presId="urn:microsoft.com/office/officeart/2005/8/layout/hProcess9"/>
    <dgm:cxn modelId="{514E412D-54B4-4E97-90C1-4C1A98B02F45}" type="presOf" srcId="{616991FB-A2B1-4213-AF8C-AE90E2C13175}" destId="{B85A36D3-E43A-4AB5-9E65-5130EF3C959A}" srcOrd="0" destOrd="0" presId="urn:microsoft.com/office/officeart/2005/8/layout/hProcess9"/>
    <dgm:cxn modelId="{600514E0-B7B7-4FD6-8ED8-A414FD7981DD}" srcId="{616991FB-A2B1-4213-AF8C-AE90E2C13175}" destId="{17BC47FB-15E0-4C09-998A-85A79B0D2D77}" srcOrd="1" destOrd="0" parTransId="{FAEAEB42-A61D-4440-98A6-B4645B61D7DF}" sibTransId="{2AC43149-3A27-4B4B-A8B2-E9B6EB95729F}"/>
    <dgm:cxn modelId="{491E3BC9-4BDB-4F6E-9FA4-CFDA7FE23317}" srcId="{616991FB-A2B1-4213-AF8C-AE90E2C13175}" destId="{730A0071-F1C4-451C-B840-77EFDC84FBFF}" srcOrd="2" destOrd="0" parTransId="{09707CA5-BD31-4AB8-9606-E509DB403E04}" sibTransId="{373F990A-9F08-499E-8053-901BCF229458}"/>
    <dgm:cxn modelId="{FA36E321-48DB-4BD8-9CE5-74221D9F658D}" type="presOf" srcId="{123E364D-7D80-46B6-B6A5-647D2411C187}" destId="{61B42F17-45FD-4D36-B60E-07C047D1C64B}" srcOrd="0" destOrd="0" presId="urn:microsoft.com/office/officeart/2005/8/layout/hProcess9"/>
    <dgm:cxn modelId="{C05E6D66-F779-42F5-BF01-0D636914DC49}" type="presParOf" srcId="{B85A36D3-E43A-4AB5-9E65-5130EF3C959A}" destId="{87BACC46-8B90-4887-99AD-8CE660220783}" srcOrd="0" destOrd="0" presId="urn:microsoft.com/office/officeart/2005/8/layout/hProcess9"/>
    <dgm:cxn modelId="{231BDE78-7124-4191-8112-122B5D939905}" type="presParOf" srcId="{B85A36D3-E43A-4AB5-9E65-5130EF3C959A}" destId="{1E66B453-247D-4F08-8DE5-4B9D98C0C732}" srcOrd="1" destOrd="0" presId="urn:microsoft.com/office/officeart/2005/8/layout/hProcess9"/>
    <dgm:cxn modelId="{B9651E95-4434-480F-8551-C75D21271FD3}" type="presParOf" srcId="{1E66B453-247D-4F08-8DE5-4B9D98C0C732}" destId="{61B42F17-45FD-4D36-B60E-07C047D1C64B}" srcOrd="0" destOrd="0" presId="urn:microsoft.com/office/officeart/2005/8/layout/hProcess9"/>
    <dgm:cxn modelId="{CB698FD0-64AE-46E4-B00F-92774DF882CF}" type="presParOf" srcId="{1E66B453-247D-4F08-8DE5-4B9D98C0C732}" destId="{724F78A5-95E5-4623-B58C-FE74753A3615}" srcOrd="1" destOrd="0" presId="urn:microsoft.com/office/officeart/2005/8/layout/hProcess9"/>
    <dgm:cxn modelId="{F7431D0A-A54A-4E63-BE11-687555AE902A}" type="presParOf" srcId="{1E66B453-247D-4F08-8DE5-4B9D98C0C732}" destId="{9EF780BF-AEB1-4A38-9AF7-E4255394C4E4}" srcOrd="2" destOrd="0" presId="urn:microsoft.com/office/officeart/2005/8/layout/hProcess9"/>
    <dgm:cxn modelId="{8D12F2ED-4681-4C6D-9E5B-9C48B22EA02B}" type="presParOf" srcId="{1E66B453-247D-4F08-8DE5-4B9D98C0C732}" destId="{7C926DA5-325C-4B44-A2A6-A72F15A9ED7E}" srcOrd="3" destOrd="0" presId="urn:microsoft.com/office/officeart/2005/8/layout/hProcess9"/>
    <dgm:cxn modelId="{7986D96D-8BE4-4F52-AE9D-8B33D0639100}" type="presParOf" srcId="{1E66B453-247D-4F08-8DE5-4B9D98C0C732}" destId="{42AF7D5E-42C8-438C-B9CD-9F000C21F4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ACC46-8B90-4887-99AD-8CE660220783}">
      <dsp:nvSpPr>
        <dsp:cNvPr id="0" name=""/>
        <dsp:cNvSpPr/>
      </dsp:nvSpPr>
      <dsp:spPr>
        <a:xfrm>
          <a:off x="621068" y="0"/>
          <a:ext cx="7038782" cy="47525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42F17-45FD-4D36-B60E-07C047D1C64B}">
      <dsp:nvSpPr>
        <dsp:cNvPr id="0" name=""/>
        <dsp:cNvSpPr/>
      </dsp:nvSpPr>
      <dsp:spPr>
        <a:xfrm>
          <a:off x="598" y="1800200"/>
          <a:ext cx="2054017" cy="1152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err="1" smtClean="0"/>
            <a:t>Wejście</a:t>
          </a:r>
          <a:r>
            <a:rPr lang="en-US" sz="1800" u="sng" kern="1200" dirty="0" smtClean="0"/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Komunikaty</a:t>
          </a:r>
          <a:r>
            <a:rPr lang="en-US" sz="1800" kern="1200" dirty="0" smtClean="0"/>
            <a:t> od </a:t>
          </a:r>
          <a:r>
            <a:rPr lang="en-US" sz="1800" kern="1200" dirty="0" err="1" smtClean="0"/>
            <a:t>mistrza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gry</a:t>
          </a:r>
          <a:endParaRPr lang="en-US" sz="1800" kern="1200" dirty="0"/>
        </a:p>
      </dsp:txBody>
      <dsp:txXfrm>
        <a:off x="56840" y="1856442"/>
        <a:ext cx="1941533" cy="1039642"/>
      </dsp:txXfrm>
    </dsp:sp>
    <dsp:sp modelId="{9EF780BF-AEB1-4A38-9AF7-E4255394C4E4}">
      <dsp:nvSpPr>
        <dsp:cNvPr id="0" name=""/>
        <dsp:cNvSpPr/>
      </dsp:nvSpPr>
      <dsp:spPr>
        <a:xfrm>
          <a:off x="1633005" y="3211568"/>
          <a:ext cx="4199404" cy="146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?</a:t>
          </a:r>
          <a:endParaRPr lang="en-US" sz="1800" kern="1200" dirty="0"/>
        </a:p>
      </dsp:txBody>
      <dsp:txXfrm>
        <a:off x="1704713" y="3283276"/>
        <a:ext cx="4055988" cy="1325533"/>
      </dsp:txXfrm>
    </dsp:sp>
    <dsp:sp modelId="{42AF7D5E-42C8-438C-B9CD-9F000C21F422}">
      <dsp:nvSpPr>
        <dsp:cNvPr id="0" name=""/>
        <dsp:cNvSpPr/>
      </dsp:nvSpPr>
      <dsp:spPr>
        <a:xfrm>
          <a:off x="6393921" y="1728190"/>
          <a:ext cx="1886400" cy="1296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err="1" smtClean="0"/>
            <a:t>Wyjście</a:t>
          </a:r>
          <a:r>
            <a:rPr lang="en-US" sz="1800" u="sng" kern="1200" dirty="0" smtClean="0"/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Wybrany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ruch</a:t>
          </a:r>
          <a:endParaRPr lang="en-US" sz="1800" kern="1200" dirty="0"/>
        </a:p>
      </dsp:txBody>
      <dsp:txXfrm>
        <a:off x="6457194" y="1791463"/>
        <a:ext cx="1759854" cy="1169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8A0BF-15B8-471A-9807-399893D83540}" type="datetimeFigureOut">
              <a:rPr lang="en-US" smtClean="0"/>
              <a:t>10/28/2011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74518-5EF5-4178-B89B-CE484243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- </a:t>
            </a:r>
            <a:r>
              <a:rPr lang="en-US" dirty="0" err="1" smtClean="0"/>
              <a:t>podczas</a:t>
            </a:r>
            <a:r>
              <a:rPr lang="en-US" dirty="0" smtClean="0"/>
              <a:t> </a:t>
            </a:r>
            <a:r>
              <a:rPr lang="en-US" dirty="0" err="1" smtClean="0"/>
              <a:t>prezentacji</a:t>
            </a:r>
            <a:r>
              <a:rPr lang="en-US" dirty="0" smtClean="0"/>
              <a:t> </a:t>
            </a:r>
            <a:r>
              <a:rPr lang="en-US" dirty="0" err="1" smtClean="0"/>
              <a:t>wyjaśnię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interpretować</a:t>
            </a:r>
            <a:r>
              <a:rPr lang="en-US" dirty="0" smtClean="0"/>
              <a:t> 67-5-8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czyli</a:t>
            </a:r>
            <a:r>
              <a:rPr lang="en-US" baseline="0" dirty="0" smtClean="0"/>
              <a:t> 67 </a:t>
            </a:r>
            <a:r>
              <a:rPr lang="en-US" baseline="0" dirty="0" err="1" smtClean="0"/>
              <a:t>zwycięstw</a:t>
            </a:r>
            <a:r>
              <a:rPr lang="en-US" baseline="0" dirty="0" smtClean="0"/>
              <a:t>, 5 </a:t>
            </a:r>
            <a:r>
              <a:rPr lang="en-US" baseline="0" dirty="0" err="1" smtClean="0"/>
              <a:t>remisów</a:t>
            </a:r>
            <a:r>
              <a:rPr lang="en-US" baseline="0" dirty="0" smtClean="0"/>
              <a:t> i 8 </a:t>
            </a:r>
            <a:r>
              <a:rPr lang="en-US" baseline="0" dirty="0" err="1" smtClean="0"/>
              <a:t>porażek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4518-5EF5-4178-B89B-CE484243B5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4518-5EF5-4178-B89B-CE484243B5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4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alibri" pitchFamily="34" charset="0"/>
              <a:buChar char="-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4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507288" cy="1944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501008"/>
            <a:ext cx="8496944" cy="24811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3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Szybkie</a:t>
            </a:r>
            <a:r>
              <a:rPr lang="en-US" dirty="0" smtClean="0"/>
              <a:t> </a:t>
            </a:r>
            <a:r>
              <a:rPr lang="en-US" dirty="0" err="1" smtClean="0"/>
              <a:t>przeszukiwanie</a:t>
            </a:r>
            <a:r>
              <a:rPr lang="en-US" dirty="0" smtClean="0"/>
              <a:t>, </a:t>
            </a:r>
            <a:r>
              <a:rPr lang="en-US" dirty="0" err="1" smtClean="0"/>
              <a:t>kontrola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 err="1" smtClean="0"/>
              <a:t>mieszanie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 </a:t>
            </a:r>
            <a:r>
              <a:rPr lang="en-US" b="1" dirty="0" err="1" smtClean="0"/>
              <a:t>systemie</a:t>
            </a:r>
            <a:r>
              <a:rPr lang="en-US" b="1" dirty="0" smtClean="0"/>
              <a:t> GGP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04048" y="6093296"/>
            <a:ext cx="4062977" cy="725205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Mgr</a:t>
            </a:r>
            <a:r>
              <a:rPr lang="en-US" b="1" dirty="0" smtClean="0"/>
              <a:t> </a:t>
            </a:r>
            <a:r>
              <a:rPr lang="en-US" b="1" dirty="0" err="1" smtClean="0"/>
              <a:t>inż</a:t>
            </a:r>
            <a:r>
              <a:rPr lang="en-US" b="1" dirty="0" smtClean="0"/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Maciej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Świechowski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/>
              <a:t>P</a:t>
            </a:r>
            <a:r>
              <a:rPr lang="en-US" b="1" dirty="0" smtClean="0"/>
              <a:t>rof. </a:t>
            </a:r>
            <a:r>
              <a:rPr lang="en-US" b="1" dirty="0" err="1"/>
              <a:t>d</a:t>
            </a:r>
            <a:r>
              <a:rPr lang="en-US" b="1" dirty="0" err="1" smtClean="0"/>
              <a:t>r</a:t>
            </a:r>
            <a:r>
              <a:rPr lang="en-US" b="1" dirty="0" smtClean="0"/>
              <a:t> hab. </a:t>
            </a:r>
            <a:r>
              <a:rPr lang="en-US" b="1" dirty="0" err="1" smtClean="0">
                <a:solidFill>
                  <a:schemeClr val="bg1"/>
                </a:solidFill>
              </a:rPr>
              <a:t>Jacek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Mańdziuk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gry</a:t>
            </a:r>
            <a:r>
              <a:rPr lang="en-US" dirty="0" smtClean="0"/>
              <a:t> (GDL-I)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57200" y="1412776"/>
            <a:ext cx="8229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normAutofit fontScale="92500" lnSpcReduction="10000"/>
          </a:bodyPr>
          <a:lstStyle/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dirty="0" smtClean="0"/>
              <a:t>S </a:t>
            </a:r>
            <a:r>
              <a:rPr lang="pl-PL" dirty="0"/>
              <a:t>– </a:t>
            </a:r>
            <a:r>
              <a:rPr lang="en-US" dirty="0" err="1"/>
              <a:t>zestaw</a:t>
            </a:r>
            <a:r>
              <a:rPr lang="en-US" dirty="0"/>
              <a:t> ‘</a:t>
            </a:r>
            <a:r>
              <a:rPr lang="en-US" dirty="0" err="1"/>
              <a:t>stanów</a:t>
            </a:r>
            <a:r>
              <a:rPr lang="en-US" dirty="0"/>
              <a:t>’ </a:t>
            </a:r>
            <a:r>
              <a:rPr lang="en-US" dirty="0" err="1"/>
              <a:t>gry</a:t>
            </a:r>
            <a:endParaRPr lang="en-US" dirty="0"/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dirty="0"/>
              <a:t>r</a:t>
            </a:r>
            <a:r>
              <a:rPr lang="pl-PL" baseline="-25000" dirty="0"/>
              <a:t>1</a:t>
            </a:r>
            <a:r>
              <a:rPr lang="pl-PL" dirty="0"/>
              <a:t>, ..., </a:t>
            </a:r>
            <a:r>
              <a:rPr lang="en-US" dirty="0"/>
              <a:t>r</a:t>
            </a:r>
            <a:r>
              <a:rPr lang="pl-PL" baseline="-25000" dirty="0"/>
              <a:t>n</a:t>
            </a:r>
            <a:r>
              <a:rPr lang="en-US" baseline="-25000" dirty="0"/>
              <a:t> </a:t>
            </a:r>
            <a:r>
              <a:rPr lang="en-US" dirty="0"/>
              <a:t>– </a:t>
            </a:r>
            <a:r>
              <a:rPr lang="en-US" dirty="0" err="1"/>
              <a:t>nazwy</a:t>
            </a:r>
            <a:r>
              <a:rPr lang="en-US" dirty="0"/>
              <a:t> </a:t>
            </a:r>
            <a:r>
              <a:rPr lang="en-US" dirty="0" err="1"/>
              <a:t>ról</a:t>
            </a:r>
            <a:r>
              <a:rPr lang="en-US" dirty="0"/>
              <a:t> w n-</a:t>
            </a:r>
            <a:r>
              <a:rPr lang="en-US" dirty="0" err="1"/>
              <a:t>osobowej</a:t>
            </a:r>
            <a:r>
              <a:rPr lang="en-US" dirty="0"/>
              <a:t> </a:t>
            </a:r>
            <a:r>
              <a:rPr lang="en-US" dirty="0" err="1"/>
              <a:t>grze</a:t>
            </a:r>
            <a:endParaRPr lang="pl-PL" dirty="0"/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dirty="0"/>
              <a:t>I</a:t>
            </a:r>
            <a:r>
              <a:rPr lang="pl-PL" baseline="-25000" dirty="0"/>
              <a:t>1</a:t>
            </a:r>
            <a:r>
              <a:rPr lang="pl-PL" dirty="0"/>
              <a:t>, ..., I</a:t>
            </a:r>
            <a:r>
              <a:rPr lang="pl-PL" baseline="-25000" dirty="0"/>
              <a:t>n</a:t>
            </a:r>
            <a:r>
              <a:rPr lang="pl-PL" dirty="0"/>
              <a:t> - </a:t>
            </a:r>
            <a:r>
              <a:rPr lang="en-US" dirty="0" err="1"/>
              <a:t>zestaw</a:t>
            </a:r>
            <a:r>
              <a:rPr lang="en-US" dirty="0"/>
              <a:t> n </a:t>
            </a:r>
            <a:r>
              <a:rPr lang="en-US" dirty="0" err="1"/>
              <a:t>akcji</a:t>
            </a:r>
            <a:r>
              <a:rPr lang="en-US" dirty="0"/>
              <a:t>,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zestaw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każdego</a:t>
            </a:r>
            <a:r>
              <a:rPr lang="en-US" dirty="0"/>
              <a:t> </a:t>
            </a:r>
            <a:r>
              <a:rPr lang="en-US" dirty="0" err="1"/>
              <a:t>gracza</a:t>
            </a:r>
            <a:endParaRPr lang="pl-PL" dirty="0"/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dirty="0"/>
              <a:t>a</a:t>
            </a:r>
            <a:r>
              <a:rPr lang="pl-PL" baseline="-25000" dirty="0"/>
              <a:t>1</a:t>
            </a:r>
            <a:r>
              <a:rPr lang="pl-PL" dirty="0"/>
              <a:t>, ..., a</a:t>
            </a:r>
            <a:r>
              <a:rPr lang="pl-PL" baseline="-25000" dirty="0"/>
              <a:t>n</a:t>
            </a:r>
            <a:r>
              <a:rPr lang="pl-PL" dirty="0"/>
              <a:t> – </a:t>
            </a:r>
            <a:r>
              <a:rPr lang="en-US" dirty="0" err="1"/>
              <a:t>zestaw</a:t>
            </a:r>
            <a:r>
              <a:rPr lang="en-US" dirty="0"/>
              <a:t> </a:t>
            </a:r>
            <a:r>
              <a:rPr lang="en-US" dirty="0" err="1"/>
              <a:t>legalnych</a:t>
            </a:r>
            <a:r>
              <a:rPr lang="en-US" dirty="0"/>
              <a:t> </a:t>
            </a:r>
            <a:r>
              <a:rPr lang="en-US" dirty="0" err="1"/>
              <a:t>akcji</a:t>
            </a:r>
            <a:r>
              <a:rPr lang="en-US" dirty="0"/>
              <a:t>,</a:t>
            </a:r>
            <a:r>
              <a:rPr lang="pl-PL" dirty="0"/>
              <a:t> a</a:t>
            </a:r>
            <a:r>
              <a:rPr lang="pl-PL" baseline="-25000" dirty="0"/>
              <a:t>i</a:t>
            </a:r>
            <a:r>
              <a:rPr lang="pl-PL" dirty="0"/>
              <a:t> ⊆ I</a:t>
            </a:r>
            <a:r>
              <a:rPr lang="pl-PL" baseline="-25000" dirty="0"/>
              <a:t>i</a:t>
            </a:r>
            <a:r>
              <a:rPr lang="pl-PL" dirty="0"/>
              <a:t> </a:t>
            </a:r>
            <a:r>
              <a:rPr lang="en-US" dirty="0"/>
              <a:t>x</a:t>
            </a:r>
            <a:r>
              <a:rPr lang="pl-PL" dirty="0"/>
              <a:t> S </a:t>
            </a:r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dirty="0" err="1" smtClean="0"/>
              <a:t>funkcja</a:t>
            </a:r>
            <a:r>
              <a:rPr lang="en-US" dirty="0" smtClean="0"/>
              <a:t> </a:t>
            </a:r>
            <a:r>
              <a:rPr lang="en-US" dirty="0" err="1"/>
              <a:t>uaktualnienia</a:t>
            </a:r>
            <a:r>
              <a:rPr lang="en-US" dirty="0"/>
              <a:t> </a:t>
            </a:r>
            <a:r>
              <a:rPr lang="en-US" dirty="0" err="1"/>
              <a:t>stanów</a:t>
            </a:r>
            <a:r>
              <a:rPr lang="pl-PL" dirty="0"/>
              <a:t> I</a:t>
            </a:r>
            <a:r>
              <a:rPr lang="pl-PL" baseline="-25000" dirty="0"/>
              <a:t>1</a:t>
            </a:r>
            <a:r>
              <a:rPr lang="pl-PL" dirty="0"/>
              <a:t> x ... x I</a:t>
            </a:r>
            <a:r>
              <a:rPr lang="pl-PL" baseline="-25000" dirty="0"/>
              <a:t>n</a:t>
            </a:r>
            <a:r>
              <a:rPr lang="pl-PL" dirty="0"/>
              <a:t> x S → S </a:t>
            </a:r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dirty="0"/>
              <a:t>s</a:t>
            </a:r>
            <a:r>
              <a:rPr lang="pl-PL" baseline="-25000" dirty="0"/>
              <a:t>1</a:t>
            </a:r>
            <a:r>
              <a:rPr lang="pl-PL" dirty="0"/>
              <a:t> – </a:t>
            </a:r>
            <a:r>
              <a:rPr lang="en-US" dirty="0" err="1"/>
              <a:t>stan</a:t>
            </a:r>
            <a:r>
              <a:rPr lang="en-US" dirty="0"/>
              <a:t> </a:t>
            </a:r>
            <a:r>
              <a:rPr lang="en-US" dirty="0" err="1"/>
              <a:t>początkowy</a:t>
            </a:r>
            <a:r>
              <a:rPr lang="en-US" dirty="0"/>
              <a:t>,</a:t>
            </a:r>
            <a:r>
              <a:rPr lang="pl-PL" dirty="0"/>
              <a:t> </a:t>
            </a:r>
            <a:r>
              <a:rPr lang="en-US" dirty="0"/>
              <a:t>element </a:t>
            </a:r>
            <a:r>
              <a:rPr lang="en-US" dirty="0" err="1"/>
              <a:t>należący</a:t>
            </a:r>
            <a:r>
              <a:rPr lang="en-US" dirty="0"/>
              <a:t> do</a:t>
            </a:r>
            <a:r>
              <a:rPr lang="pl-PL" dirty="0"/>
              <a:t> S </a:t>
            </a:r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dirty="0"/>
              <a:t>g</a:t>
            </a:r>
            <a:r>
              <a:rPr lang="pl-PL" baseline="-25000" dirty="0"/>
              <a:t>1</a:t>
            </a:r>
            <a:r>
              <a:rPr lang="pl-PL" dirty="0"/>
              <a:t>, ..., g</a:t>
            </a:r>
            <a:r>
              <a:rPr lang="pl-PL" baseline="-25000" dirty="0"/>
              <a:t>n</a:t>
            </a:r>
            <a:r>
              <a:rPr lang="pl-PL" dirty="0"/>
              <a:t> – </a:t>
            </a:r>
            <a:r>
              <a:rPr lang="en-US" dirty="0" err="1"/>
              <a:t>para</a:t>
            </a:r>
            <a:r>
              <a:rPr lang="en-US" dirty="0"/>
              <a:t> [</a:t>
            </a:r>
            <a:r>
              <a:rPr lang="en-US" dirty="0" err="1"/>
              <a:t>cel,wypłata</a:t>
            </a:r>
            <a:r>
              <a:rPr lang="en-US" dirty="0"/>
              <a:t>],</a:t>
            </a:r>
            <a:r>
              <a:rPr lang="pl-PL" dirty="0"/>
              <a:t> g</a:t>
            </a:r>
            <a:r>
              <a:rPr lang="pl-PL" baseline="-25000" dirty="0"/>
              <a:t>i</a:t>
            </a:r>
            <a:r>
              <a:rPr lang="pl-PL" dirty="0"/>
              <a:t> ⊆ S </a:t>
            </a:r>
            <a:r>
              <a:rPr lang="en-US" dirty="0"/>
              <a:t>x [0...100]</a:t>
            </a:r>
            <a:endParaRPr lang="pl-PL" dirty="0"/>
          </a:p>
          <a:p>
            <a:pPr marL="381000" lvl="1" indent="-188913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dirty="0"/>
              <a:t>t –</a:t>
            </a:r>
            <a:r>
              <a:rPr lang="en-US" dirty="0"/>
              <a:t> </a:t>
            </a:r>
            <a:r>
              <a:rPr lang="en-US" dirty="0" err="1"/>
              <a:t>stan</a:t>
            </a:r>
            <a:r>
              <a:rPr lang="en-US" dirty="0"/>
              <a:t> </a:t>
            </a:r>
            <a:r>
              <a:rPr lang="en-US" dirty="0" err="1"/>
              <a:t>końcowy</a:t>
            </a:r>
            <a:r>
              <a:rPr lang="en-US" dirty="0"/>
              <a:t> (</a:t>
            </a:r>
            <a:r>
              <a:rPr lang="en-US" dirty="0" err="1"/>
              <a:t>terminalny</a:t>
            </a:r>
            <a:r>
              <a:rPr lang="en-US" dirty="0"/>
              <a:t>)</a:t>
            </a:r>
            <a:endParaRPr lang="pl-PL" dirty="0"/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dirty="0"/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600" b="1" dirty="0" err="1"/>
              <a:t>Reprezentacja</a:t>
            </a:r>
            <a:r>
              <a:rPr lang="en-US" sz="2600" b="1" dirty="0"/>
              <a:t> </a:t>
            </a:r>
            <a:r>
              <a:rPr lang="en-US" sz="2600" b="1" dirty="0" err="1"/>
              <a:t>explicite</a:t>
            </a:r>
            <a:r>
              <a:rPr lang="en-US" sz="2600" b="1" dirty="0"/>
              <a:t> </a:t>
            </a:r>
            <a:r>
              <a:rPr lang="en-US" sz="2600" b="1" dirty="0" err="1"/>
              <a:t>wszystkich</a:t>
            </a:r>
            <a:r>
              <a:rPr lang="en-US" sz="2600" b="1" dirty="0"/>
              <a:t> </a:t>
            </a:r>
            <a:r>
              <a:rPr lang="en-US" sz="2600" b="1" dirty="0" err="1"/>
              <a:t>możliwych</a:t>
            </a:r>
            <a:r>
              <a:rPr lang="en-US" sz="2600" b="1" dirty="0"/>
              <a:t> </a:t>
            </a:r>
            <a:r>
              <a:rPr lang="en-US" sz="2600" b="1" dirty="0" err="1"/>
              <a:t>stanów</a:t>
            </a:r>
            <a:r>
              <a:rPr lang="en-US" sz="2600" b="1" dirty="0"/>
              <a:t> i </a:t>
            </a:r>
            <a:r>
              <a:rPr lang="en-US" sz="2600" b="1" dirty="0" err="1"/>
              <a:t>akcji</a:t>
            </a:r>
            <a:r>
              <a:rPr lang="en-US" sz="2600" b="1" dirty="0"/>
              <a:t> </a:t>
            </a:r>
            <a:r>
              <a:rPr lang="en-US" sz="2600" b="1" dirty="0" err="1"/>
              <a:t>praktycznie</a:t>
            </a:r>
            <a:r>
              <a:rPr lang="en-US" sz="2600" b="1" dirty="0"/>
              <a:t> </a:t>
            </a:r>
            <a:r>
              <a:rPr lang="en-US" sz="2600" b="1" dirty="0" err="1"/>
              <a:t>niemożliwa</a:t>
            </a:r>
            <a:r>
              <a:rPr lang="en-US" sz="2600" b="1" dirty="0"/>
              <a:t>.</a:t>
            </a:r>
          </a:p>
          <a:p>
            <a:pPr marL="190500" indent="-1905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600" b="1" dirty="0" err="1"/>
              <a:t>Np</a:t>
            </a:r>
            <a:r>
              <a:rPr lang="en-US" sz="2600" b="1" dirty="0"/>
              <a:t>. w </a:t>
            </a:r>
            <a:r>
              <a:rPr lang="en-US" sz="2600" b="1" dirty="0" err="1"/>
              <a:t>szachach</a:t>
            </a:r>
            <a:r>
              <a:rPr lang="en-US" sz="2600" b="1" dirty="0"/>
              <a:t> jest </a:t>
            </a:r>
            <a:r>
              <a:rPr lang="en-US" sz="2600" b="1" dirty="0" err="1"/>
              <a:t>około</a:t>
            </a:r>
            <a:r>
              <a:rPr lang="en-US" sz="2600" b="1" dirty="0"/>
              <a:t> 10</a:t>
            </a:r>
            <a:r>
              <a:rPr lang="en-US" sz="2600" b="1" baseline="30000" dirty="0"/>
              <a:t>30</a:t>
            </a:r>
            <a:r>
              <a:rPr lang="en-US" sz="2600" b="1" dirty="0"/>
              <a:t> </a:t>
            </a:r>
            <a:r>
              <a:rPr lang="en-US" sz="2600" b="1" dirty="0" err="1"/>
              <a:t>możliwych</a:t>
            </a:r>
            <a:r>
              <a:rPr lang="en-US" sz="2600" b="1" dirty="0"/>
              <a:t> </a:t>
            </a:r>
            <a:r>
              <a:rPr lang="en-US" sz="2600" b="1" dirty="0" err="1"/>
              <a:t>stanów</a:t>
            </a:r>
            <a:r>
              <a:rPr lang="en-US" sz="2600" b="1" dirty="0"/>
              <a:t>.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4054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gry</a:t>
            </a:r>
            <a:r>
              <a:rPr lang="en-US" dirty="0" smtClean="0"/>
              <a:t> (GDL-I)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874"/>
            <a:ext cx="7704856" cy="5101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Definition Language (GDL)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Język</a:t>
            </a:r>
            <a:r>
              <a:rPr lang="en-US" dirty="0" smtClean="0"/>
              <a:t> </a:t>
            </a:r>
            <a:r>
              <a:rPr lang="en-US" dirty="0" err="1" smtClean="0"/>
              <a:t>opisu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/>
          </a:p>
          <a:p>
            <a:pPr marL="1200150" lvl="1" indent="-457200"/>
            <a:r>
              <a:rPr lang="en-US" dirty="0" err="1" smtClean="0"/>
              <a:t>Umożliwia</a:t>
            </a:r>
            <a:r>
              <a:rPr lang="en-US" dirty="0" smtClean="0"/>
              <a:t> </a:t>
            </a:r>
            <a:r>
              <a:rPr lang="en-US" dirty="0" err="1" smtClean="0"/>
              <a:t>bardziej</a:t>
            </a:r>
            <a:r>
              <a:rPr lang="en-US" dirty="0" smtClean="0"/>
              <a:t> </a:t>
            </a:r>
            <a:r>
              <a:rPr lang="en-US" dirty="0" err="1" smtClean="0"/>
              <a:t>zwarty</a:t>
            </a:r>
            <a:r>
              <a:rPr lang="en-US" dirty="0" smtClean="0"/>
              <a:t> </a:t>
            </a:r>
            <a:r>
              <a:rPr lang="en-US" dirty="0" err="1" smtClean="0"/>
              <a:t>opis</a:t>
            </a:r>
            <a:r>
              <a:rPr lang="en-US" dirty="0" smtClean="0"/>
              <a:t> </a:t>
            </a:r>
            <a:r>
              <a:rPr lang="en-US" dirty="0" err="1" smtClean="0"/>
              <a:t>reguł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Oparty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Datalogu</a:t>
            </a:r>
            <a:endParaRPr lang="en-US" b="1" dirty="0" smtClean="0"/>
          </a:p>
          <a:p>
            <a:pPr marL="1200150" lvl="1" indent="-457200"/>
            <a:r>
              <a:rPr lang="en-US" b="1" dirty="0" err="1" smtClean="0"/>
              <a:t>Datalog</a:t>
            </a:r>
            <a:r>
              <a:rPr lang="en-US" dirty="0" smtClean="0"/>
              <a:t> to </a:t>
            </a:r>
            <a:r>
              <a:rPr lang="en-US" dirty="0" err="1" smtClean="0"/>
              <a:t>podzbiór</a:t>
            </a:r>
            <a:r>
              <a:rPr lang="en-US" dirty="0" smtClean="0"/>
              <a:t> </a:t>
            </a:r>
            <a:r>
              <a:rPr lang="en-US" b="1" dirty="0" err="1" smtClean="0"/>
              <a:t>Prologa</a:t>
            </a:r>
            <a:r>
              <a:rPr lang="en-US" dirty="0" smtClean="0"/>
              <a:t> </a:t>
            </a:r>
          </a:p>
          <a:p>
            <a:pPr lvl="1" indent="0">
              <a:buNone/>
            </a:pPr>
            <a:endParaRPr lang="en-US" dirty="0"/>
          </a:p>
          <a:p>
            <a:pPr marL="1200150" lvl="1" indent="-457200"/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pierwszego</a:t>
            </a:r>
            <a:r>
              <a:rPr lang="en-US" dirty="0" smtClean="0"/>
              <a:t> </a:t>
            </a:r>
            <a:r>
              <a:rPr lang="en-US" dirty="0" err="1" smtClean="0"/>
              <a:t>rzędu</a:t>
            </a:r>
            <a:r>
              <a:rPr lang="en-US" dirty="0" smtClean="0"/>
              <a:t>  </a:t>
            </a:r>
          </a:p>
          <a:p>
            <a:pPr marL="1200150" lvl="1" indent="-457200"/>
            <a:r>
              <a:rPr lang="en-US" dirty="0" err="1" smtClean="0"/>
              <a:t>Wyróżnione</a:t>
            </a:r>
            <a:r>
              <a:rPr lang="en-US" dirty="0" smtClean="0"/>
              <a:t> </a:t>
            </a:r>
            <a:r>
              <a:rPr lang="en-US" dirty="0" err="1" smtClean="0"/>
              <a:t>słowa</a:t>
            </a:r>
            <a:r>
              <a:rPr lang="en-US" dirty="0" smtClean="0"/>
              <a:t> </a:t>
            </a:r>
            <a:r>
              <a:rPr lang="en-US" dirty="0" err="1" smtClean="0"/>
              <a:t>kluczowe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Wyróżniona</a:t>
            </a:r>
            <a:r>
              <a:rPr lang="en-US" dirty="0" smtClean="0"/>
              <a:t> </a:t>
            </a:r>
            <a:r>
              <a:rPr lang="en-US" dirty="0" err="1" smtClean="0"/>
              <a:t>notacja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zmiennych</a:t>
            </a:r>
            <a:r>
              <a:rPr lang="en-US" dirty="0" smtClean="0"/>
              <a:t>, </a:t>
            </a:r>
            <a:r>
              <a:rPr lang="en-US" dirty="0" err="1" smtClean="0"/>
              <a:t>funkcji</a:t>
            </a:r>
            <a:r>
              <a:rPr lang="en-US" dirty="0" smtClean="0"/>
              <a:t>, </a:t>
            </a:r>
            <a:r>
              <a:rPr lang="en-US" dirty="0" err="1" smtClean="0"/>
              <a:t>relacji</a:t>
            </a:r>
            <a:r>
              <a:rPr lang="en-US" dirty="0" smtClean="0"/>
              <a:t>, </a:t>
            </a:r>
            <a:r>
              <a:rPr lang="en-US" dirty="0" err="1" smtClean="0"/>
              <a:t>operatorów</a:t>
            </a:r>
            <a:r>
              <a:rPr lang="en-US" dirty="0" smtClean="0"/>
              <a:t> </a:t>
            </a:r>
            <a:r>
              <a:rPr lang="en-US" dirty="0" err="1" smtClean="0"/>
              <a:t>logicznych</a:t>
            </a:r>
            <a:r>
              <a:rPr lang="en-US" dirty="0" smtClean="0"/>
              <a:t> </a:t>
            </a:r>
          </a:p>
          <a:p>
            <a:pPr marL="1200150" lvl="1" indent="-457200"/>
            <a:r>
              <a:rPr lang="en-US" dirty="0" err="1" smtClean="0"/>
              <a:t>Negacja</a:t>
            </a:r>
            <a:r>
              <a:rPr lang="en-US" dirty="0" smtClean="0"/>
              <a:t> i </a:t>
            </a:r>
            <a:r>
              <a:rPr lang="en-US" dirty="0" err="1" smtClean="0"/>
              <a:t>rekurencja</a:t>
            </a:r>
            <a:r>
              <a:rPr lang="en-US" dirty="0" smtClean="0"/>
              <a:t> </a:t>
            </a:r>
            <a:r>
              <a:rPr lang="en-US" dirty="0" err="1" smtClean="0"/>
              <a:t>możliwa</a:t>
            </a:r>
            <a:r>
              <a:rPr lang="en-US" dirty="0" smtClean="0"/>
              <a:t> z </a:t>
            </a:r>
            <a:r>
              <a:rPr lang="en-US" dirty="0" err="1" smtClean="0"/>
              <a:t>ograniczeniami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Słowa</a:t>
            </a:r>
            <a:r>
              <a:rPr lang="en-US" dirty="0" smtClean="0"/>
              <a:t> </a:t>
            </a:r>
            <a:r>
              <a:rPr lang="en-US" dirty="0" err="1" smtClean="0"/>
              <a:t>kluczowe</a:t>
            </a:r>
            <a:r>
              <a:rPr lang="en-US" dirty="0" smtClean="0"/>
              <a:t> w GDL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320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dirty="0"/>
              <a:t>role</a:t>
            </a:r>
            <a:r>
              <a:rPr lang="en-US" sz="3200" dirty="0"/>
              <a:t>(r)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dirty="0" err="1"/>
              <a:t>init</a:t>
            </a:r>
            <a:r>
              <a:rPr lang="en-US" sz="3200" dirty="0"/>
              <a:t>(p)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 	</a:t>
            </a:r>
            <a:r>
              <a:rPr lang="en-US" sz="3200" b="1" dirty="0"/>
              <a:t>true</a:t>
            </a:r>
            <a:r>
              <a:rPr lang="en-US" sz="3200" dirty="0"/>
              <a:t>(p)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dirty="0"/>
              <a:t>does</a:t>
            </a:r>
            <a:r>
              <a:rPr lang="en-US" sz="3200" dirty="0"/>
              <a:t>(r</a:t>
            </a:r>
            <a:r>
              <a:rPr lang="en-US" sz="3200" dirty="0" smtClean="0"/>
              <a:t>, a</a:t>
            </a:r>
            <a:r>
              <a:rPr lang="en-US" sz="3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dirty="0" smtClean="0"/>
              <a:t>legal (r, a)</a:t>
            </a: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dirty="0"/>
              <a:t>next</a:t>
            </a:r>
            <a:r>
              <a:rPr lang="en-US" sz="3200" dirty="0"/>
              <a:t>(p)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smtClean="0"/>
              <a:t>goal</a:t>
            </a:r>
            <a:r>
              <a:rPr lang="en-US" sz="3200" smtClean="0"/>
              <a:t>(r, v </a:t>
            </a:r>
            <a:r>
              <a:rPr lang="en-US" sz="3200" smtClean="0">
                <a:sym typeface="Symbol"/>
              </a:rPr>
              <a:t></a:t>
            </a:r>
            <a:r>
              <a:rPr lang="en-US" sz="3200" smtClean="0"/>
              <a:t>[0…100</a:t>
            </a:r>
            <a:r>
              <a:rPr lang="en-US" sz="3200" dirty="0" smtClean="0"/>
              <a:t>])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	</a:t>
            </a:r>
            <a:r>
              <a:rPr lang="en-US" sz="3200" b="1" dirty="0"/>
              <a:t>terminal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	distinct</a:t>
            </a:r>
            <a:r>
              <a:rPr lang="en-US" sz="3200" dirty="0"/>
              <a:t>(</a:t>
            </a:r>
            <a:r>
              <a:rPr lang="en-US" sz="3200" dirty="0" err="1"/>
              <a:t>v,w</a:t>
            </a:r>
            <a:r>
              <a:rPr lang="en-US" sz="3200" dirty="0"/>
              <a:t>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4176464" cy="6480720"/>
          </a:xfrm>
        </p:spPr>
        <p:txBody>
          <a:bodyPr>
            <a:normAutofit fontScale="47500" lnSpcReduction="20000"/>
          </a:bodyPr>
          <a:lstStyle/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(role white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) (</a:t>
            </a:r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role black)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(init (cell 1 1 b))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(init (cell 1 2 b))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...</a:t>
            </a:r>
            <a:endParaRPr lang="de-DE" sz="3200" dirty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(init (cell 3 3 b))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(init (control xplayer))</a:t>
            </a:r>
          </a:p>
          <a:p>
            <a:pPr defTabSz="801688"/>
            <a:endParaRPr lang="de-DE" sz="3200" dirty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(&lt;= (next (cell ?m ?n x))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does xplayer (mark ?m ?n))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true (cell ?m ?n b)))</a:t>
            </a:r>
          </a:p>
          <a:p>
            <a:pPr defTabSz="801688"/>
            <a:endParaRPr lang="de-DE" sz="3200" dirty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(&lt;= (next (cell ?m ?n b))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   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 (</a:t>
            </a:r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does ?w (mark ?j ?k))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true (cell ?m ?n b))</a:t>
            </a:r>
          </a:p>
          <a:p>
            <a:pPr defTabSz="801688"/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de-DE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de-DE" sz="3200" dirty="0">
                <a:solidFill>
                  <a:schemeClr val="bg1"/>
                </a:solidFill>
                <a:latin typeface="Courier New" pitchFamily="49" charset="0"/>
              </a:rPr>
              <a:t>or (distinct ?m ?j) (distinct ?n ?k)))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...</a:t>
            </a:r>
          </a:p>
          <a:p>
            <a:pPr defTabSz="801688"/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(&lt;= </a:t>
            </a:r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(legal white (mark ?x ?y))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true (cell ?x ?y b)))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(&lt;= (legal black (mark ?x ?y))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true (cell ?x ?y b))) 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...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(&lt;= (row ?m ?x)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true (cell ?m 1 ?x))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true (cell ?m 2 ?x))</a:t>
            </a:r>
          </a:p>
          <a:p>
            <a:pPr defTabSz="801688"/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ourier New" pitchFamily="49" charset="0"/>
              </a:rPr>
              <a:t>true (cell ?m 3 ?x)))</a:t>
            </a:r>
          </a:p>
          <a:p>
            <a:pPr defTabSz="801688"/>
            <a:r>
              <a:rPr lang="en-US" sz="3200" dirty="0" smtClean="0">
                <a:solidFill>
                  <a:schemeClr val="bg1"/>
                </a:solidFill>
                <a:latin typeface="Courier New" pitchFamily="49" charset="0"/>
              </a:rPr>
              <a:t>...</a:t>
            </a:r>
            <a:endParaRPr lang="en-US" sz="3200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008" y="188640"/>
            <a:ext cx="4248472" cy="648072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688"/>
            <a:endParaRPr lang="en-US" sz="34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(&lt;= (line ?x) (row ?m ?x))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(&lt;= (line ?x) (column ?m ?x))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(&lt;= (line ?x) (diagonal ?x))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(&lt;= open (true (cell ?m ?n b)))</a:t>
            </a:r>
          </a:p>
          <a:p>
            <a:pPr defTabSz="801688"/>
            <a:endParaRPr lang="en-US" sz="36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en-US" sz="3600" dirty="0" smtClean="0">
                <a:solidFill>
                  <a:schemeClr val="bg1"/>
                </a:solidFill>
                <a:latin typeface="Courier New" pitchFamily="49" charset="0"/>
              </a:rPr>
              <a:t>...</a:t>
            </a:r>
            <a:endParaRPr lang="en-US" sz="34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endParaRPr lang="en-US" sz="34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(goal </a:t>
            </a:r>
            <a:r>
              <a:rPr lang="en-US" sz="3400" dirty="0" err="1" smtClean="0">
                <a:solidFill>
                  <a:schemeClr val="bg1"/>
                </a:solidFill>
                <a:latin typeface="Courier New" pitchFamily="49" charset="0"/>
              </a:rPr>
              <a:t>xplayer</a:t>
            </a:r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100)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(line x))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(goal </a:t>
            </a:r>
            <a:r>
              <a:rPr lang="en-US" sz="3400" dirty="0" err="1" smtClean="0">
                <a:solidFill>
                  <a:schemeClr val="bg1"/>
                </a:solidFill>
                <a:latin typeface="Courier New" pitchFamily="49" charset="0"/>
              </a:rPr>
              <a:t>xplayer</a:t>
            </a:r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50)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(not (line x))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(not (line o))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(not open))</a:t>
            </a:r>
            <a:endParaRPr lang="en-US" sz="3400" dirty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(goal </a:t>
            </a:r>
            <a:r>
              <a:rPr lang="en-US" sz="3400" dirty="0" err="1" smtClean="0">
                <a:solidFill>
                  <a:schemeClr val="bg1"/>
                </a:solidFill>
                <a:latin typeface="Courier New" pitchFamily="49" charset="0"/>
              </a:rPr>
              <a:t>xplayer</a:t>
            </a:r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0)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(line o))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(goal </a:t>
            </a:r>
            <a:r>
              <a:rPr lang="en-US" sz="3400" dirty="0" err="1" smtClean="0">
                <a:solidFill>
                  <a:schemeClr val="bg1"/>
                </a:solidFill>
                <a:latin typeface="Courier New" pitchFamily="49" charset="0"/>
              </a:rPr>
              <a:t>oplayer</a:t>
            </a:r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100)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  (line o))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...</a:t>
            </a:r>
            <a:endParaRPr lang="de-DE" sz="34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endParaRPr lang="en-US" sz="34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terminal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(line x))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terminal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(line o))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(&lt;= terminal</a:t>
            </a:r>
          </a:p>
          <a:p>
            <a:pPr defTabSz="801688"/>
            <a:r>
              <a:rPr lang="en-US" sz="3400" dirty="0" smtClean="0">
                <a:solidFill>
                  <a:schemeClr val="bg1"/>
                </a:solidFill>
                <a:latin typeface="Courier New" pitchFamily="49" charset="0"/>
              </a:rPr>
              <a:t>    (not open))</a:t>
            </a:r>
          </a:p>
          <a:p>
            <a:pPr defTabSz="801688"/>
            <a:endParaRPr lang="de-DE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Zwycięzcy</a:t>
            </a:r>
            <a:r>
              <a:rPr lang="en-US" dirty="0" smtClean="0"/>
              <a:t> </a:t>
            </a:r>
            <a:r>
              <a:rPr lang="en-US" dirty="0" err="1" smtClean="0"/>
              <a:t>turniejów</a:t>
            </a:r>
            <a:r>
              <a:rPr lang="en-US" dirty="0" smtClean="0"/>
              <a:t> GGP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2005: </a:t>
            </a:r>
            <a:r>
              <a:rPr lang="en-US" dirty="0" err="1" smtClean="0">
                <a:solidFill>
                  <a:schemeClr val="bg1"/>
                </a:solidFill>
              </a:rPr>
              <a:t>ClunePlayer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/>
              <a:t>2006: </a:t>
            </a:r>
            <a:r>
              <a:rPr lang="en-US" dirty="0" err="1" smtClean="0">
                <a:solidFill>
                  <a:schemeClr val="bg1"/>
                </a:solidFill>
              </a:rPr>
              <a:t>FluxPlayer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2007, 2008: </a:t>
            </a:r>
            <a:r>
              <a:rPr lang="en-US" dirty="0" err="1" smtClean="0">
                <a:solidFill>
                  <a:schemeClr val="bg1"/>
                </a:solidFill>
              </a:rPr>
              <a:t>CadiaPlayer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2009, 2010: </a:t>
            </a:r>
            <a:r>
              <a:rPr lang="en-US" dirty="0" err="1" smtClean="0">
                <a:solidFill>
                  <a:schemeClr val="bg1"/>
                </a:solidFill>
              </a:rPr>
              <a:t>Ary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2011: </a:t>
            </a:r>
            <a:r>
              <a:rPr lang="en-US" dirty="0" err="1" smtClean="0">
                <a:solidFill>
                  <a:schemeClr val="bg1"/>
                </a:solidFill>
              </a:rPr>
              <a:t>TurboTurtle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 smtClean="0"/>
              <a:t>W </a:t>
            </a:r>
            <a:r>
              <a:rPr lang="en-US" dirty="0" err="1" smtClean="0"/>
              <a:t>latach</a:t>
            </a:r>
            <a:r>
              <a:rPr lang="en-US" dirty="0" smtClean="0"/>
              <a:t> 2007-2011 </a:t>
            </a:r>
            <a:r>
              <a:rPr lang="en-US" dirty="0" err="1" smtClean="0"/>
              <a:t>wygrywały</a:t>
            </a:r>
            <a:r>
              <a:rPr lang="en-US" dirty="0" smtClean="0"/>
              <a:t> </a:t>
            </a:r>
            <a:r>
              <a:rPr lang="en-US" dirty="0" err="1" smtClean="0"/>
              <a:t>podejścia</a:t>
            </a:r>
            <a:r>
              <a:rPr lang="en-US" dirty="0" smtClean="0"/>
              <a:t> </a:t>
            </a:r>
            <a:r>
              <a:rPr lang="en-US" dirty="0" err="1" smtClean="0"/>
              <a:t>oparte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symulacjach</a:t>
            </a:r>
            <a:r>
              <a:rPr lang="en-US" dirty="0" smtClean="0"/>
              <a:t> </a:t>
            </a:r>
            <a:r>
              <a:rPr lang="en-US" dirty="0" err="1" smtClean="0"/>
              <a:t>MonteCarlo</a:t>
            </a:r>
            <a:r>
              <a:rPr lang="en-US" dirty="0" smtClean="0"/>
              <a:t> + </a:t>
            </a:r>
            <a:r>
              <a:rPr lang="en-US" dirty="0" err="1" smtClean="0"/>
              <a:t>tzw</a:t>
            </a:r>
            <a:r>
              <a:rPr lang="en-US" dirty="0" smtClean="0"/>
              <a:t>. </a:t>
            </a:r>
            <a:r>
              <a:rPr lang="en-US" dirty="0" err="1" smtClean="0"/>
              <a:t>metoda</a:t>
            </a:r>
            <a:r>
              <a:rPr lang="en-US" dirty="0" smtClean="0"/>
              <a:t> 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działa</a:t>
            </a:r>
            <a:r>
              <a:rPr lang="en-US" dirty="0" smtClean="0"/>
              <a:t> </a:t>
            </a:r>
            <a:r>
              <a:rPr lang="en-US" dirty="0" err="1" smtClean="0"/>
              <a:t>gracz</a:t>
            </a:r>
            <a:r>
              <a:rPr lang="en-US" dirty="0" smtClean="0"/>
              <a:t> GGP?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764033"/>
              </p:ext>
            </p:extLst>
          </p:nvPr>
        </p:nvGraphicFramePr>
        <p:xfrm>
          <a:off x="395536" y="1340768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136904" cy="4484613"/>
          </a:xfrm>
          <a:solidFill>
            <a:schemeClr val="bg1">
              <a:alpha val="40000"/>
            </a:schemeClr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346" y="1268760"/>
            <a:ext cx="814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Cel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znaleźć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ścieżkę</a:t>
            </a:r>
            <a:r>
              <a:rPr lang="en-US" sz="2400" dirty="0" smtClean="0">
                <a:solidFill>
                  <a:schemeClr val="bg1"/>
                </a:solidFill>
              </a:rPr>
              <a:t> z </a:t>
            </a:r>
            <a:r>
              <a:rPr lang="en-US" sz="2400" dirty="0" err="1" smtClean="0">
                <a:solidFill>
                  <a:schemeClr val="bg1"/>
                </a:solidFill>
              </a:rPr>
              <a:t>korzenia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stanu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początkowego</a:t>
            </a:r>
            <a:r>
              <a:rPr lang="en-US" sz="2400" dirty="0" smtClean="0">
                <a:solidFill>
                  <a:schemeClr val="bg1"/>
                </a:solidFill>
              </a:rPr>
              <a:t>) do </a:t>
            </a:r>
            <a:r>
              <a:rPr lang="en-US" sz="2400" dirty="0" err="1" smtClean="0">
                <a:solidFill>
                  <a:schemeClr val="bg1"/>
                </a:solidFill>
              </a:rPr>
              <a:t>liścia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wygrywającego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5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Trendy w GGP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1338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Pełne</a:t>
            </a:r>
            <a:r>
              <a:rPr lang="en-US" dirty="0" smtClean="0"/>
              <a:t> </a:t>
            </a:r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pPr marL="1200150" lvl="1" indent="-457200"/>
            <a:r>
              <a:rPr lang="en-US" dirty="0" err="1"/>
              <a:t>t</a:t>
            </a:r>
            <a:r>
              <a:rPr lang="en-US" dirty="0" err="1" smtClean="0"/>
              <a:t>ylko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gier</a:t>
            </a:r>
            <a:r>
              <a:rPr lang="en-US" dirty="0" smtClean="0"/>
              <a:t> o </a:t>
            </a:r>
            <a:r>
              <a:rPr lang="en-US" dirty="0" err="1" smtClean="0"/>
              <a:t>małej</a:t>
            </a:r>
            <a:r>
              <a:rPr lang="en-US" dirty="0" smtClean="0"/>
              <a:t> </a:t>
            </a:r>
            <a:r>
              <a:rPr lang="en-US" dirty="0" err="1" smtClean="0"/>
              <a:t>głębokości</a:t>
            </a:r>
            <a:r>
              <a:rPr lang="en-US" dirty="0" smtClean="0"/>
              <a:t> i </a:t>
            </a:r>
            <a:r>
              <a:rPr lang="en-US" dirty="0" err="1" smtClean="0"/>
              <a:t>małym</a:t>
            </a:r>
            <a:r>
              <a:rPr lang="en-US" dirty="0" smtClean="0"/>
              <a:t> </a:t>
            </a:r>
            <a:r>
              <a:rPr lang="en-US" i="1" dirty="0" smtClean="0"/>
              <a:t>branching factor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Drzewo</a:t>
            </a:r>
            <a:r>
              <a:rPr lang="en-US" dirty="0" smtClean="0"/>
              <a:t> min-max z </a:t>
            </a:r>
            <a:r>
              <a:rPr lang="en-US" dirty="0" err="1" smtClean="0"/>
              <a:t>funkcją</a:t>
            </a:r>
            <a:r>
              <a:rPr lang="en-US" dirty="0" smtClean="0"/>
              <a:t> </a:t>
            </a:r>
            <a:r>
              <a:rPr lang="en-US" dirty="0" err="1" smtClean="0"/>
              <a:t>ewaluacyjną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Wykorzystującą</a:t>
            </a:r>
            <a:r>
              <a:rPr lang="en-US" dirty="0" smtClean="0"/>
              <a:t> </a:t>
            </a:r>
            <a:r>
              <a:rPr lang="en-US" dirty="0" err="1" smtClean="0"/>
              <a:t>predefiniowane</a:t>
            </a:r>
            <a:r>
              <a:rPr lang="en-US" dirty="0" smtClean="0"/>
              <a:t> </a:t>
            </a:r>
            <a:r>
              <a:rPr lang="en-US" dirty="0" err="1" smtClean="0"/>
              <a:t>elementy</a:t>
            </a:r>
            <a:r>
              <a:rPr lang="en-US" dirty="0" smtClean="0"/>
              <a:t> </a:t>
            </a:r>
            <a:r>
              <a:rPr lang="en-US" dirty="0" err="1" smtClean="0"/>
              <a:t>typowe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konkretnej</a:t>
            </a:r>
            <a:r>
              <a:rPr lang="en-US" dirty="0" smtClean="0"/>
              <a:t> </a:t>
            </a:r>
            <a:r>
              <a:rPr lang="en-US" dirty="0" err="1" smtClean="0"/>
              <a:t>klasy</a:t>
            </a:r>
            <a:r>
              <a:rPr lang="en-US" dirty="0" smtClean="0"/>
              <a:t> </a:t>
            </a:r>
            <a:r>
              <a:rPr lang="en-US" dirty="0" err="1" smtClean="0"/>
              <a:t>gier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Automatycznie</a:t>
            </a:r>
            <a:r>
              <a:rPr lang="en-US" dirty="0" smtClean="0"/>
              <a:t> </a:t>
            </a:r>
            <a:r>
              <a:rPr lang="en-US" dirty="0" err="1" smtClean="0"/>
              <a:t>generowaną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budowane</a:t>
            </a:r>
            <a:r>
              <a:rPr lang="en-US" dirty="0" smtClean="0"/>
              <a:t> </a:t>
            </a:r>
            <a:r>
              <a:rPr lang="en-US" dirty="0" err="1" smtClean="0"/>
              <a:t>symulacjami</a:t>
            </a:r>
            <a:r>
              <a:rPr lang="en-US" dirty="0" smtClean="0"/>
              <a:t> </a:t>
            </a:r>
            <a:r>
              <a:rPr lang="en-US" dirty="0" err="1" smtClean="0"/>
              <a:t>MonteCarlo</a:t>
            </a:r>
            <a:r>
              <a:rPr lang="en-US" dirty="0" smtClean="0"/>
              <a:t>  + UCT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MonteCarlo</a:t>
            </a:r>
            <a:r>
              <a:rPr lang="en-US" dirty="0" smtClean="0"/>
              <a:t> + UCT + </a:t>
            </a:r>
            <a:r>
              <a:rPr lang="en-US" dirty="0" err="1"/>
              <a:t>f</a:t>
            </a:r>
            <a:r>
              <a:rPr lang="en-US" dirty="0" err="1" smtClean="0"/>
              <a:t>unkcja</a:t>
            </a:r>
            <a:r>
              <a:rPr lang="en-US" dirty="0" smtClean="0"/>
              <a:t> </a:t>
            </a:r>
            <a:r>
              <a:rPr lang="en-US" dirty="0" err="1" smtClean="0"/>
              <a:t>oceny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Dlaczego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MiN</a:t>
            </a:r>
            <a:r>
              <a:rPr lang="en-US" dirty="0" smtClean="0"/>
              <a:t>-MAX?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Garry Kasparov – Deep Blue [1997]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1" y="1600200"/>
            <a:ext cx="699665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656184"/>
          </a:xfrm>
        </p:spPr>
        <p:txBody>
          <a:bodyPr/>
          <a:lstStyle/>
          <a:p>
            <a:r>
              <a:rPr lang="en-US" dirty="0" err="1" smtClean="0"/>
              <a:t>Podstawowy</a:t>
            </a:r>
            <a:r>
              <a:rPr lang="en-US" dirty="0" smtClean="0"/>
              <a:t> problem:</a:t>
            </a:r>
          </a:p>
          <a:p>
            <a:pPr marL="1200150" lvl="1" indent="-457200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skonstruować</a:t>
            </a:r>
            <a:r>
              <a:rPr lang="en-US" dirty="0" smtClean="0"/>
              <a:t> </a:t>
            </a:r>
            <a:r>
              <a:rPr lang="en-US" dirty="0" err="1" smtClean="0"/>
              <a:t>silną</a:t>
            </a:r>
            <a:r>
              <a:rPr lang="en-US" dirty="0" smtClean="0"/>
              <a:t>, </a:t>
            </a:r>
            <a:r>
              <a:rPr lang="en-US" dirty="0" err="1" smtClean="0"/>
              <a:t>adekwatną</a:t>
            </a:r>
            <a:r>
              <a:rPr lang="en-US" dirty="0" smtClean="0"/>
              <a:t> i </a:t>
            </a:r>
            <a:r>
              <a:rPr lang="en-US" b="1" dirty="0" err="1" smtClean="0"/>
              <a:t>uniwersalną</a:t>
            </a:r>
            <a:r>
              <a:rPr lang="en-US" dirty="0" smtClean="0"/>
              <a:t> </a:t>
            </a:r>
            <a:r>
              <a:rPr lang="en-US" dirty="0" err="1" smtClean="0"/>
              <a:t>funkcję</a:t>
            </a:r>
            <a:r>
              <a:rPr lang="en-US" dirty="0" smtClean="0"/>
              <a:t> </a:t>
            </a:r>
            <a:r>
              <a:rPr lang="en-US" dirty="0" err="1" smtClean="0"/>
              <a:t>ewaluacyjną</a:t>
            </a:r>
            <a:r>
              <a:rPr lang="en-US" dirty="0" smtClean="0"/>
              <a:t>?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581128"/>
            <a:ext cx="8229600" cy="18002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 </a:t>
            </a:r>
            <a:r>
              <a:rPr lang="en-US" sz="2400" dirty="0" err="1" smtClean="0">
                <a:solidFill>
                  <a:schemeClr val="bg1"/>
                </a:solidFill>
              </a:rPr>
              <a:t>systemach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grających</a:t>
            </a:r>
            <a:r>
              <a:rPr lang="en-US" sz="2400" dirty="0" smtClean="0">
                <a:solidFill>
                  <a:schemeClr val="bg1"/>
                </a:solidFill>
              </a:rPr>
              <a:t> w </a:t>
            </a:r>
            <a:r>
              <a:rPr lang="en-US" sz="2400" dirty="0" err="1" smtClean="0">
                <a:solidFill>
                  <a:schemeClr val="bg1"/>
                </a:solidFill>
              </a:rPr>
              <a:t>konkretne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gry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metoda</a:t>
            </a:r>
            <a:r>
              <a:rPr lang="en-US" sz="2400" dirty="0" smtClean="0">
                <a:solidFill>
                  <a:schemeClr val="bg1"/>
                </a:solidFill>
              </a:rPr>
              <a:t> jest </a:t>
            </a:r>
            <a:r>
              <a:rPr lang="en-US" sz="2400" dirty="0" err="1" smtClean="0">
                <a:solidFill>
                  <a:schemeClr val="bg1"/>
                </a:solidFill>
              </a:rPr>
              <a:t>szeroko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stosowana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Funkcja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ewaluacyjna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wymyślona</a:t>
            </a:r>
            <a:r>
              <a:rPr lang="en-US" sz="2400" dirty="0" smtClean="0">
                <a:solidFill>
                  <a:schemeClr val="bg1"/>
                </a:solidFill>
              </a:rPr>
              <a:t> jest </a:t>
            </a:r>
            <a:r>
              <a:rPr lang="en-US" sz="2400" dirty="0" err="1" smtClean="0">
                <a:solidFill>
                  <a:schemeClr val="bg1"/>
                </a:solidFill>
              </a:rPr>
              <a:t>przez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człowieka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zakodowana</a:t>
            </a:r>
            <a:r>
              <a:rPr lang="en-US" sz="2400" dirty="0" smtClean="0">
                <a:solidFill>
                  <a:schemeClr val="bg1"/>
                </a:solidFill>
              </a:rPr>
              <a:t> w </a:t>
            </a:r>
            <a:r>
              <a:rPr lang="en-US" sz="2400" dirty="0" err="1" smtClean="0">
                <a:solidFill>
                  <a:schemeClr val="bg1"/>
                </a:solidFill>
              </a:rPr>
              <a:t>programie</a:t>
            </a:r>
            <a:r>
              <a:rPr lang="en-US" sz="2400" dirty="0" smtClean="0">
                <a:solidFill>
                  <a:schemeClr val="bg1"/>
                </a:solidFill>
              </a:rPr>
              <a:t>.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 err="1" smtClean="0"/>
              <a:t>Dalsze</a:t>
            </a:r>
            <a:r>
              <a:rPr lang="en-US" dirty="0" smtClean="0"/>
              <a:t> </a:t>
            </a:r>
            <a:r>
              <a:rPr lang="en-US" dirty="0" err="1" smtClean="0"/>
              <a:t>problemy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 smtClean="0"/>
              <a:t>Mała</a:t>
            </a:r>
            <a:r>
              <a:rPr lang="en-US" dirty="0" smtClean="0"/>
              <a:t> </a:t>
            </a:r>
            <a:r>
              <a:rPr lang="en-US" dirty="0" err="1" smtClean="0"/>
              <a:t>głębokość</a:t>
            </a:r>
            <a:r>
              <a:rPr lang="en-US" dirty="0" smtClean="0"/>
              <a:t> </a:t>
            </a:r>
            <a:r>
              <a:rPr lang="en-US" dirty="0" err="1" smtClean="0"/>
              <a:t>przeszukiwania</a:t>
            </a:r>
            <a:r>
              <a:rPr lang="en-US" dirty="0" smtClean="0"/>
              <a:t> </a:t>
            </a:r>
            <a:r>
              <a:rPr lang="en-US" dirty="0" err="1" smtClean="0"/>
              <a:t>drzewa</a:t>
            </a:r>
            <a:r>
              <a:rPr lang="en-US" dirty="0" smtClean="0"/>
              <a:t> </a:t>
            </a:r>
            <a:r>
              <a:rPr lang="en-US" dirty="0" err="1" smtClean="0"/>
              <a:t>wynikająca</a:t>
            </a:r>
            <a:r>
              <a:rPr lang="en-US" dirty="0" smtClean="0"/>
              <a:t> z </a:t>
            </a:r>
            <a:r>
              <a:rPr lang="en-US" dirty="0" err="1" smtClean="0"/>
              <a:t>deklaratywnego</a:t>
            </a:r>
            <a:r>
              <a:rPr lang="en-US" dirty="0" smtClean="0"/>
              <a:t> </a:t>
            </a:r>
            <a:r>
              <a:rPr lang="en-US" dirty="0" err="1" smtClean="0"/>
              <a:t>sposobu</a:t>
            </a:r>
            <a:r>
              <a:rPr lang="en-US" dirty="0" smtClean="0"/>
              <a:t> </a:t>
            </a:r>
            <a:r>
              <a:rPr lang="en-US" dirty="0" err="1" smtClean="0"/>
              <a:t>podania</a:t>
            </a:r>
            <a:r>
              <a:rPr lang="en-US" dirty="0" smtClean="0"/>
              <a:t> </a:t>
            </a:r>
            <a:r>
              <a:rPr lang="en-US" dirty="0" err="1" smtClean="0"/>
              <a:t>danych</a:t>
            </a:r>
            <a:r>
              <a:rPr lang="en-US" dirty="0" smtClean="0"/>
              <a:t> w GDL</a:t>
            </a:r>
          </a:p>
          <a:p>
            <a:pPr marL="1600200" lvl="2" indent="-457200"/>
            <a:r>
              <a:rPr lang="en-US" dirty="0" err="1"/>
              <a:t>w</a:t>
            </a:r>
            <a:r>
              <a:rPr lang="en-US" dirty="0" err="1" smtClean="0"/>
              <a:t>yznaczanie</a:t>
            </a:r>
            <a:r>
              <a:rPr lang="en-US" dirty="0" smtClean="0"/>
              <a:t> </a:t>
            </a:r>
            <a:r>
              <a:rPr lang="en-US" dirty="0" err="1" smtClean="0"/>
              <a:t>kolejnych</a:t>
            </a:r>
            <a:r>
              <a:rPr lang="en-US" dirty="0" smtClean="0"/>
              <a:t> </a:t>
            </a:r>
            <a:r>
              <a:rPr lang="en-US" dirty="0" err="1" smtClean="0"/>
              <a:t>stanów</a:t>
            </a:r>
            <a:r>
              <a:rPr lang="en-US" dirty="0" smtClean="0"/>
              <a:t> </a:t>
            </a:r>
            <a:r>
              <a:rPr lang="en-US" dirty="0" err="1" smtClean="0"/>
              <a:t>wymaga</a:t>
            </a:r>
            <a:r>
              <a:rPr lang="en-US" dirty="0" smtClean="0"/>
              <a:t> </a:t>
            </a:r>
            <a:r>
              <a:rPr lang="en-US" dirty="0" err="1" smtClean="0"/>
              <a:t>uruchomienia</a:t>
            </a:r>
            <a:r>
              <a:rPr lang="en-US" dirty="0" smtClean="0"/>
              <a:t> </a:t>
            </a:r>
            <a:r>
              <a:rPr lang="en-US" dirty="0" err="1" smtClean="0"/>
              <a:t>intepretera</a:t>
            </a:r>
            <a:r>
              <a:rPr lang="en-US" dirty="0" smtClean="0"/>
              <a:t> </a:t>
            </a:r>
            <a:r>
              <a:rPr lang="en-US" dirty="0" err="1" smtClean="0"/>
              <a:t>reguł</a:t>
            </a:r>
            <a:r>
              <a:rPr lang="en-US" dirty="0" smtClean="0"/>
              <a:t> </a:t>
            </a:r>
            <a:r>
              <a:rPr lang="en-US" dirty="0" err="1" smtClean="0"/>
              <a:t>logicznych</a:t>
            </a:r>
            <a:r>
              <a:rPr lang="en-US" dirty="0" smtClean="0"/>
              <a:t> (</a:t>
            </a:r>
            <a:r>
              <a:rPr lang="en-US" dirty="0" err="1" smtClean="0"/>
              <a:t>np</a:t>
            </a:r>
            <a:r>
              <a:rPr lang="en-US" dirty="0" smtClean="0"/>
              <a:t>. </a:t>
            </a:r>
            <a:r>
              <a:rPr lang="en-US" dirty="0" err="1" smtClean="0"/>
              <a:t>Prologa</a:t>
            </a:r>
            <a:r>
              <a:rPr lang="en-US" dirty="0" smtClean="0"/>
              <a:t>). </a:t>
            </a:r>
          </a:p>
          <a:p>
            <a:pPr lvl="2" indent="0">
              <a:buNone/>
            </a:pPr>
            <a:endParaRPr lang="en-US" dirty="0" smtClean="0"/>
          </a:p>
          <a:p>
            <a:pPr marL="1600200" lvl="2" indent="-457200"/>
            <a:r>
              <a:rPr lang="en-US" sz="2300" dirty="0" err="1" smtClean="0">
                <a:solidFill>
                  <a:schemeClr val="bg1"/>
                </a:solidFill>
              </a:rPr>
              <a:t>specjalizowane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pod </a:t>
            </a:r>
            <a:r>
              <a:rPr lang="en-US" sz="2300" dirty="0" err="1">
                <a:solidFill>
                  <a:schemeClr val="bg1"/>
                </a:solidFill>
              </a:rPr>
              <a:t>konkretne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gry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systemy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kładą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duży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nacisk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na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efektywną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reprezentację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danych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umożliwiająca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bardzo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szybkie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obliczenia</a:t>
            </a:r>
            <a:endParaRPr lang="en-US" sz="2300" dirty="0">
              <a:solidFill>
                <a:schemeClr val="bg1"/>
              </a:solidFill>
            </a:endParaRPr>
          </a:p>
          <a:p>
            <a:endParaRPr lang="pl-PL" dirty="0"/>
          </a:p>
          <a:p>
            <a:pPr marL="1600200" lvl="2" indent="-457200"/>
            <a:endParaRPr lang="en-US" dirty="0" smtClean="0"/>
          </a:p>
          <a:p>
            <a:pPr marL="1600200" lvl="2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 err="1" smtClean="0"/>
              <a:t>Dalsze</a:t>
            </a:r>
            <a:r>
              <a:rPr lang="en-US" dirty="0" smtClean="0"/>
              <a:t> </a:t>
            </a:r>
            <a:r>
              <a:rPr lang="en-US" dirty="0" err="1" smtClean="0"/>
              <a:t>problemy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 smtClean="0"/>
              <a:t>Gry</a:t>
            </a:r>
            <a:r>
              <a:rPr lang="en-US" dirty="0" smtClean="0"/>
              <a:t> w GGP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muszą</a:t>
            </a:r>
            <a:r>
              <a:rPr lang="en-US" dirty="0" smtClean="0"/>
              <a:t> </a:t>
            </a:r>
            <a:r>
              <a:rPr lang="en-US" dirty="0" err="1" smtClean="0"/>
              <a:t>być</a:t>
            </a:r>
            <a:r>
              <a:rPr lang="en-US" dirty="0" smtClean="0"/>
              <a:t> o </a:t>
            </a:r>
            <a:r>
              <a:rPr lang="en-US" dirty="0" err="1" smtClean="0"/>
              <a:t>sumie</a:t>
            </a:r>
            <a:r>
              <a:rPr lang="en-US" dirty="0" smtClean="0"/>
              <a:t> </a:t>
            </a:r>
            <a:r>
              <a:rPr lang="en-US" dirty="0" err="1" smtClean="0"/>
              <a:t>zerowej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Może</a:t>
            </a:r>
            <a:r>
              <a:rPr lang="en-US" dirty="0" smtClean="0"/>
              <a:t> </a:t>
            </a:r>
            <a:r>
              <a:rPr lang="en-US" dirty="0" err="1" smtClean="0"/>
              <a:t>być</a:t>
            </a:r>
            <a:r>
              <a:rPr lang="en-US" dirty="0" smtClean="0"/>
              <a:t> </a:t>
            </a:r>
            <a:r>
              <a:rPr lang="en-US" dirty="0" err="1" smtClean="0"/>
              <a:t>dowolna</a:t>
            </a:r>
            <a:r>
              <a:rPr lang="en-US" dirty="0" smtClean="0"/>
              <a:t> </a:t>
            </a:r>
            <a:r>
              <a:rPr lang="en-US" dirty="0" err="1" smtClean="0"/>
              <a:t>ilość</a:t>
            </a:r>
            <a:r>
              <a:rPr lang="en-US" dirty="0" smtClean="0"/>
              <a:t> </a:t>
            </a:r>
            <a:r>
              <a:rPr lang="en-US" dirty="0" err="1" smtClean="0"/>
              <a:t>graczy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r>
              <a:rPr lang="en-US" dirty="0" err="1" smtClean="0"/>
              <a:t>Gracze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muszą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sobą</a:t>
            </a:r>
            <a:r>
              <a:rPr lang="en-US" dirty="0" smtClean="0"/>
              <a:t> </a:t>
            </a:r>
            <a:r>
              <a:rPr lang="en-US" dirty="0" err="1" smtClean="0"/>
              <a:t>konkurować</a:t>
            </a:r>
            <a:r>
              <a:rPr lang="en-US" dirty="0" smtClean="0"/>
              <a:t> – w </a:t>
            </a:r>
            <a:r>
              <a:rPr lang="en-US" dirty="0" err="1" smtClean="0"/>
              <a:t>opisie</a:t>
            </a:r>
            <a:r>
              <a:rPr lang="en-US" dirty="0" smtClean="0"/>
              <a:t> GDL </a:t>
            </a:r>
            <a:r>
              <a:rPr lang="en-US" dirty="0" err="1" smtClean="0"/>
              <a:t>nie</a:t>
            </a:r>
            <a:r>
              <a:rPr lang="en-US" dirty="0" smtClean="0"/>
              <a:t> ma </a:t>
            </a:r>
            <a:r>
              <a:rPr lang="en-US" dirty="0" err="1" smtClean="0"/>
              <a:t>jawnie</a:t>
            </a:r>
            <a:r>
              <a:rPr lang="en-US" dirty="0" smtClean="0"/>
              <a:t> </a:t>
            </a:r>
            <a:r>
              <a:rPr lang="en-US" dirty="0" err="1" smtClean="0"/>
              <a:t>podanej</a:t>
            </a:r>
            <a:r>
              <a:rPr lang="en-US" dirty="0" smtClean="0"/>
              <a:t> </a:t>
            </a:r>
            <a:r>
              <a:rPr lang="en-US" dirty="0" err="1" smtClean="0"/>
              <a:t>informacji</a:t>
            </a:r>
            <a:r>
              <a:rPr lang="en-US" dirty="0" smtClean="0"/>
              <a:t>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należy</a:t>
            </a:r>
            <a:r>
              <a:rPr lang="en-US" dirty="0" smtClean="0"/>
              <a:t> </a:t>
            </a:r>
            <a:r>
              <a:rPr lang="en-US" dirty="0" err="1" smtClean="0"/>
              <a:t>rywalizować</a:t>
            </a:r>
            <a:r>
              <a:rPr lang="en-US" dirty="0" smtClean="0"/>
              <a:t>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kooperować</a:t>
            </a:r>
            <a:endParaRPr lang="en-US" dirty="0" smtClean="0"/>
          </a:p>
          <a:p>
            <a:pPr lvl="2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Praktyczne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uproszczenie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algorytm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paranoidalny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sz="2300" dirty="0">
              <a:solidFill>
                <a:schemeClr val="bg1"/>
              </a:solidFill>
            </a:endParaRPr>
          </a:p>
          <a:p>
            <a:endParaRPr lang="pl-PL" dirty="0"/>
          </a:p>
          <a:p>
            <a:pPr marL="1600200" lvl="2" indent="-457200"/>
            <a:endParaRPr lang="en-US" dirty="0" smtClean="0"/>
          </a:p>
          <a:p>
            <a:pPr marL="1600200" lvl="2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 err="1" smtClean="0"/>
              <a:t>Dalsze</a:t>
            </a:r>
            <a:r>
              <a:rPr lang="en-US" dirty="0" smtClean="0"/>
              <a:t> </a:t>
            </a:r>
            <a:r>
              <a:rPr lang="en-US" dirty="0" err="1" smtClean="0"/>
              <a:t>problemy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smtClean="0"/>
              <a:t>Od 2007 </a:t>
            </a:r>
            <a:r>
              <a:rPr lang="en-US" dirty="0" err="1" smtClean="0"/>
              <a:t>wygrywały</a:t>
            </a:r>
            <a:r>
              <a:rPr lang="en-US" dirty="0" smtClean="0"/>
              <a:t> </a:t>
            </a:r>
            <a:r>
              <a:rPr lang="en-US" dirty="0" err="1" smtClean="0"/>
              <a:t>rozwiązania</a:t>
            </a:r>
            <a:r>
              <a:rPr lang="en-US" dirty="0" smtClean="0"/>
              <a:t> </a:t>
            </a:r>
            <a:r>
              <a:rPr lang="en-US" dirty="0" err="1" smtClean="0"/>
              <a:t>wykorzystujące</a:t>
            </a:r>
            <a:r>
              <a:rPr lang="en-US" dirty="0" smtClean="0"/>
              <a:t> </a:t>
            </a:r>
            <a:r>
              <a:rPr lang="en-US" dirty="0" err="1" smtClean="0"/>
              <a:t>inną</a:t>
            </a:r>
            <a:r>
              <a:rPr lang="en-US" dirty="0" smtClean="0"/>
              <a:t> </a:t>
            </a:r>
            <a:r>
              <a:rPr lang="en-US" dirty="0" err="1" smtClean="0"/>
              <a:t>metodę</a:t>
            </a:r>
            <a:r>
              <a:rPr lang="en-US" dirty="0" smtClean="0"/>
              <a:t>.</a:t>
            </a:r>
          </a:p>
          <a:p>
            <a:pPr marL="1200150" lvl="1" indent="-457200"/>
            <a:endParaRPr lang="en-US" dirty="0" smtClean="0"/>
          </a:p>
          <a:p>
            <a:pPr lvl="1" indent="0">
              <a:buNone/>
            </a:pPr>
            <a:r>
              <a:rPr lang="en-US" i="1" dirty="0" err="1" smtClean="0"/>
              <a:t>Chociaż</a:t>
            </a:r>
            <a:r>
              <a:rPr lang="en-US" i="1" dirty="0" smtClean="0"/>
              <a:t> w </a:t>
            </a:r>
            <a:r>
              <a:rPr lang="en-US" i="1" dirty="0" err="1" smtClean="0"/>
              <a:t>niektórych</a:t>
            </a:r>
            <a:r>
              <a:rPr lang="en-US" i="1" dirty="0" smtClean="0"/>
              <a:t> </a:t>
            </a:r>
            <a:r>
              <a:rPr lang="en-US" i="1" dirty="0" err="1" smtClean="0"/>
              <a:t>grach</a:t>
            </a:r>
            <a:r>
              <a:rPr lang="en-US" i="1" dirty="0" smtClean="0"/>
              <a:t> </a:t>
            </a:r>
            <a:r>
              <a:rPr lang="en-US" i="1" dirty="0" err="1" smtClean="0"/>
              <a:t>użytych</a:t>
            </a:r>
            <a:r>
              <a:rPr lang="en-US" i="1" dirty="0" smtClean="0"/>
              <a:t> </a:t>
            </a:r>
            <a:r>
              <a:rPr lang="en-US" i="1" dirty="0" err="1" smtClean="0"/>
              <a:t>podczas</a:t>
            </a:r>
            <a:r>
              <a:rPr lang="en-US" i="1" dirty="0" smtClean="0"/>
              <a:t> </a:t>
            </a:r>
            <a:r>
              <a:rPr lang="en-US" i="1" dirty="0" err="1" smtClean="0"/>
              <a:t>turniejów</a:t>
            </a:r>
            <a:r>
              <a:rPr lang="en-US" i="1" dirty="0" smtClean="0"/>
              <a:t> GGP, </a:t>
            </a:r>
            <a:r>
              <a:rPr lang="en-US" i="1" dirty="0" err="1" smtClean="0"/>
              <a:t>FluxPlayer</a:t>
            </a:r>
            <a:r>
              <a:rPr lang="en-US" i="1" dirty="0" smtClean="0"/>
              <a:t> </a:t>
            </a:r>
            <a:r>
              <a:rPr lang="en-US" i="1" dirty="0" err="1" smtClean="0"/>
              <a:t>wygrywał</a:t>
            </a:r>
            <a:r>
              <a:rPr lang="en-US" i="1" dirty="0" smtClean="0"/>
              <a:t> z </a:t>
            </a:r>
            <a:r>
              <a:rPr lang="en-US" i="1" dirty="0" err="1" smtClean="0"/>
              <a:t>CadiaPlayer</a:t>
            </a:r>
            <a:r>
              <a:rPr lang="en-US" i="1" dirty="0" smtClean="0"/>
              <a:t>.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r>
              <a:rPr lang="en-US" dirty="0"/>
              <a:t>	 </a:t>
            </a:r>
            <a:r>
              <a:rPr lang="en-US" dirty="0" smtClean="0"/>
              <a:t>  </a:t>
            </a:r>
          </a:p>
          <a:p>
            <a:pPr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 lvl="2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sz="2300" dirty="0">
              <a:solidFill>
                <a:schemeClr val="bg1"/>
              </a:solidFill>
            </a:endParaRPr>
          </a:p>
          <a:p>
            <a:endParaRPr lang="pl-PL" dirty="0"/>
          </a:p>
          <a:p>
            <a:pPr marL="1600200" lvl="2" indent="-457200"/>
            <a:endParaRPr lang="en-US" dirty="0" smtClean="0"/>
          </a:p>
          <a:p>
            <a:pPr marL="1600200" lvl="2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Silna</a:t>
            </a:r>
            <a:r>
              <a:rPr lang="en-US" dirty="0" smtClean="0"/>
              <a:t> i </a:t>
            </a:r>
            <a:r>
              <a:rPr lang="en-US" dirty="0" err="1" smtClean="0"/>
              <a:t>uniwersalna</a:t>
            </a:r>
            <a:r>
              <a:rPr lang="en-US" dirty="0" smtClean="0"/>
              <a:t> </a:t>
            </a:r>
            <a:r>
              <a:rPr lang="en-US" dirty="0" err="1" smtClean="0"/>
              <a:t>funkcja</a:t>
            </a:r>
            <a:r>
              <a:rPr lang="en-US" dirty="0" smtClean="0"/>
              <a:t> </a:t>
            </a:r>
            <a:r>
              <a:rPr lang="en-US" dirty="0" err="1" smtClean="0"/>
              <a:t>ewaluacyjna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 </a:t>
            </a:r>
            <a:r>
              <a:rPr lang="en-US" dirty="0" err="1" smtClean="0"/>
              <a:t>jaki</a:t>
            </a:r>
            <a:r>
              <a:rPr lang="en-US" dirty="0" smtClean="0"/>
              <a:t> </a:t>
            </a:r>
            <a:r>
              <a:rPr lang="en-US" dirty="0" err="1" smtClean="0"/>
              <a:t>sposób</a:t>
            </a:r>
            <a:r>
              <a:rPr lang="en-US" dirty="0" smtClean="0"/>
              <a:t> </a:t>
            </a:r>
            <a:r>
              <a:rPr lang="en-US" dirty="0" err="1" smtClean="0"/>
              <a:t>ją</a:t>
            </a:r>
            <a:r>
              <a:rPr lang="en-US" dirty="0" smtClean="0"/>
              <a:t> </a:t>
            </a:r>
            <a:r>
              <a:rPr lang="en-US" dirty="0" err="1" smtClean="0"/>
              <a:t>skonstruować</a:t>
            </a:r>
            <a:r>
              <a:rPr lang="en-US" dirty="0" smtClean="0"/>
              <a:t>?</a:t>
            </a:r>
          </a:p>
          <a:p>
            <a:pPr marL="1200150" lvl="1" indent="-457200"/>
            <a:r>
              <a:rPr lang="en-US" dirty="0" err="1" smtClean="0"/>
              <a:t>Wprowadzenie</a:t>
            </a:r>
            <a:r>
              <a:rPr lang="en-US" dirty="0" smtClean="0"/>
              <a:t> </a:t>
            </a:r>
            <a:r>
              <a:rPr lang="en-US" dirty="0" err="1" smtClean="0"/>
              <a:t>predefiniowanych</a:t>
            </a:r>
            <a:r>
              <a:rPr lang="en-US" dirty="0" smtClean="0"/>
              <a:t> </a:t>
            </a:r>
            <a:r>
              <a:rPr lang="en-US" dirty="0" err="1" smtClean="0"/>
              <a:t>elementów</a:t>
            </a:r>
            <a:r>
              <a:rPr lang="en-US" dirty="0" smtClean="0"/>
              <a:t> </a:t>
            </a:r>
            <a:r>
              <a:rPr lang="en-US" dirty="0" err="1" smtClean="0"/>
              <a:t>np</a:t>
            </a:r>
            <a:r>
              <a:rPr lang="en-US" dirty="0" smtClean="0"/>
              <a:t>. </a:t>
            </a:r>
            <a:r>
              <a:rPr lang="en-US" dirty="0" err="1" smtClean="0"/>
              <a:t>planszy</a:t>
            </a:r>
            <a:r>
              <a:rPr lang="en-US" dirty="0" smtClean="0"/>
              <a:t>, </a:t>
            </a:r>
            <a:r>
              <a:rPr lang="en-US" dirty="0" err="1" smtClean="0"/>
              <a:t>figur</a:t>
            </a:r>
            <a:r>
              <a:rPr lang="en-US" dirty="0" smtClean="0"/>
              <a:t> to </a:t>
            </a:r>
            <a:r>
              <a:rPr lang="en-US" dirty="0" err="1" smtClean="0"/>
              <a:t>ograniczenie</a:t>
            </a:r>
            <a:r>
              <a:rPr lang="en-US" dirty="0" smtClean="0"/>
              <a:t> </a:t>
            </a:r>
            <a:r>
              <a:rPr lang="en-US" b="1" dirty="0" err="1" smtClean="0"/>
              <a:t>uniwersalności</a:t>
            </a:r>
            <a:r>
              <a:rPr lang="en-US" dirty="0" smtClean="0"/>
              <a:t>.</a:t>
            </a:r>
          </a:p>
          <a:p>
            <a:pPr lvl="1" indent="0">
              <a:buNone/>
            </a:pPr>
            <a:r>
              <a:rPr lang="en-US" dirty="0" smtClean="0"/>
              <a:t>	    </a:t>
            </a:r>
            <a:r>
              <a:rPr lang="en-US" i="1" dirty="0" err="1" smtClean="0"/>
              <a:t>Gry</a:t>
            </a:r>
            <a:r>
              <a:rPr lang="en-US" i="1" dirty="0" smtClean="0"/>
              <a:t> </a:t>
            </a:r>
            <a:r>
              <a:rPr lang="en-US" i="1" dirty="0" err="1" smtClean="0"/>
              <a:t>mogą</a:t>
            </a:r>
            <a:r>
              <a:rPr lang="en-US" i="1" dirty="0" smtClean="0"/>
              <a:t> </a:t>
            </a:r>
            <a:r>
              <a:rPr lang="en-US" i="1" dirty="0" err="1" smtClean="0"/>
              <a:t>nie</a:t>
            </a:r>
            <a:r>
              <a:rPr lang="en-US" i="1" dirty="0" smtClean="0"/>
              <a:t> </a:t>
            </a:r>
            <a:r>
              <a:rPr lang="en-US" i="1" dirty="0" err="1" smtClean="0"/>
              <a:t>posiadać</a:t>
            </a:r>
            <a:r>
              <a:rPr lang="en-US" i="1" dirty="0" smtClean="0"/>
              <a:t> </a:t>
            </a:r>
            <a:r>
              <a:rPr lang="en-US" i="1" dirty="0" err="1" smtClean="0"/>
              <a:t>założonych</a:t>
            </a:r>
            <a:r>
              <a:rPr lang="en-US" i="1" dirty="0" smtClean="0"/>
              <a:t> </a:t>
            </a:r>
            <a:r>
              <a:rPr lang="en-US" i="1" dirty="0" err="1" smtClean="0"/>
              <a:t>elementów</a:t>
            </a:r>
            <a:r>
              <a:rPr lang="en-US" i="1" dirty="0" smtClean="0"/>
              <a:t> 	    </a:t>
            </a:r>
            <a:r>
              <a:rPr lang="en-US" i="1" dirty="0" err="1" smtClean="0"/>
              <a:t>lub</a:t>
            </a:r>
            <a:r>
              <a:rPr lang="en-US" i="1" dirty="0" smtClean="0"/>
              <a:t> </a:t>
            </a:r>
            <a:r>
              <a:rPr lang="en-US" i="1" dirty="0" err="1" smtClean="0"/>
              <a:t>używać</a:t>
            </a:r>
            <a:r>
              <a:rPr lang="en-US" i="1" dirty="0" smtClean="0"/>
              <a:t> </a:t>
            </a:r>
            <a:r>
              <a:rPr lang="en-US" i="1" dirty="0" err="1" smtClean="0"/>
              <a:t>ich</a:t>
            </a:r>
            <a:r>
              <a:rPr lang="en-US" i="1" dirty="0" smtClean="0"/>
              <a:t> w </a:t>
            </a:r>
            <a:r>
              <a:rPr lang="en-US" i="1" dirty="0" err="1" smtClean="0"/>
              <a:t>niekonwencjonalny</a:t>
            </a:r>
            <a:r>
              <a:rPr lang="en-US" i="1" dirty="0" smtClean="0"/>
              <a:t> </a:t>
            </a:r>
            <a:r>
              <a:rPr lang="en-US" i="1" dirty="0" err="1" smtClean="0"/>
              <a:t>sposób</a:t>
            </a:r>
            <a:r>
              <a:rPr lang="en-US" dirty="0" smtClean="0"/>
              <a:t>.  </a:t>
            </a:r>
          </a:p>
          <a:p>
            <a:pPr lvl="1" indent="0">
              <a:buNone/>
            </a:pPr>
            <a:endParaRPr lang="en-US" dirty="0"/>
          </a:p>
          <a:p>
            <a:pPr marL="1200150" lvl="1" indent="-457200"/>
            <a:r>
              <a:rPr lang="en-US" dirty="0" smtClean="0"/>
              <a:t>W </a:t>
            </a:r>
            <a:r>
              <a:rPr lang="en-US" dirty="0" err="1" smtClean="0"/>
              <a:t>pełni</a:t>
            </a:r>
            <a:r>
              <a:rPr lang="en-US" dirty="0" smtClean="0"/>
              <a:t> </a:t>
            </a:r>
            <a:r>
              <a:rPr lang="en-US" dirty="0" err="1" smtClean="0"/>
              <a:t>automatycznie</a:t>
            </a:r>
            <a:r>
              <a:rPr lang="en-US" dirty="0" smtClean="0"/>
              <a:t> </a:t>
            </a:r>
            <a:r>
              <a:rPr lang="en-US" dirty="0" err="1" smtClean="0"/>
              <a:t>generowana</a:t>
            </a:r>
            <a:r>
              <a:rPr lang="en-US" dirty="0" smtClean="0"/>
              <a:t> – problem </a:t>
            </a:r>
            <a:r>
              <a:rPr lang="en-US" dirty="0" err="1" smtClean="0"/>
              <a:t>stworzenia</a:t>
            </a:r>
            <a:r>
              <a:rPr lang="en-US" dirty="0" smtClean="0"/>
              <a:t> </a:t>
            </a:r>
            <a:r>
              <a:rPr lang="en-US" b="1" dirty="0" err="1" smtClean="0"/>
              <a:t>silnej</a:t>
            </a:r>
            <a:r>
              <a:rPr lang="en-US" dirty="0" smtClean="0"/>
              <a:t> </a:t>
            </a:r>
            <a:r>
              <a:rPr lang="en-US" dirty="0" err="1" smtClean="0"/>
              <a:t>funkcji</a:t>
            </a:r>
            <a:r>
              <a:rPr lang="en-US" dirty="0" smtClean="0"/>
              <a:t>.</a:t>
            </a:r>
          </a:p>
          <a:p>
            <a:pPr lvl="1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Silna</a:t>
            </a:r>
            <a:r>
              <a:rPr lang="en-US" dirty="0" smtClean="0"/>
              <a:t> i </a:t>
            </a:r>
            <a:r>
              <a:rPr lang="en-US" dirty="0" err="1" smtClean="0"/>
              <a:t>uniwersalna</a:t>
            </a:r>
            <a:r>
              <a:rPr lang="en-US" dirty="0" smtClean="0"/>
              <a:t> </a:t>
            </a:r>
            <a:r>
              <a:rPr lang="en-US" dirty="0" err="1" smtClean="0"/>
              <a:t>funkcja</a:t>
            </a:r>
            <a:r>
              <a:rPr lang="en-US" dirty="0" smtClean="0"/>
              <a:t> </a:t>
            </a:r>
            <a:r>
              <a:rPr lang="en-US" dirty="0" err="1" smtClean="0"/>
              <a:t>ewaluacyjna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Ile </a:t>
            </a:r>
            <a:r>
              <a:rPr lang="en-US" dirty="0" err="1" smtClean="0"/>
              <a:t>czasu</a:t>
            </a:r>
            <a:r>
              <a:rPr lang="en-US" dirty="0" smtClean="0"/>
              <a:t> </a:t>
            </a:r>
            <a:r>
              <a:rPr lang="en-US" dirty="0" err="1" smtClean="0"/>
              <a:t>przeznaczyć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konstrukcję</a:t>
            </a:r>
            <a:r>
              <a:rPr lang="en-US" dirty="0" smtClean="0"/>
              <a:t> </a:t>
            </a:r>
            <a:r>
              <a:rPr lang="en-US" dirty="0" err="1" smtClean="0"/>
              <a:t>funkcji</a:t>
            </a:r>
            <a:r>
              <a:rPr lang="en-US" dirty="0" smtClean="0"/>
              <a:t>?</a:t>
            </a:r>
          </a:p>
          <a:p>
            <a:pPr marL="1200150" lvl="1" indent="-457200"/>
            <a:r>
              <a:rPr lang="en-US" b="1" dirty="0" err="1" smtClean="0"/>
              <a:t>StartClock</a:t>
            </a:r>
            <a:r>
              <a:rPr lang="en-US" dirty="0" smtClean="0"/>
              <a:t> – </a:t>
            </a:r>
            <a:r>
              <a:rPr lang="en-US" dirty="0" err="1" smtClean="0"/>
              <a:t>intuicyjnie</a:t>
            </a:r>
            <a:r>
              <a:rPr lang="en-US" dirty="0" smtClean="0"/>
              <a:t> </a:t>
            </a:r>
            <a:r>
              <a:rPr lang="en-US" dirty="0" err="1" smtClean="0"/>
              <a:t>właściwy</a:t>
            </a:r>
            <a:r>
              <a:rPr lang="en-US" dirty="0" smtClean="0"/>
              <a:t> </a:t>
            </a:r>
            <a:r>
              <a:rPr lang="en-US" dirty="0" err="1" smtClean="0"/>
              <a:t>czas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generowanie</a:t>
            </a:r>
            <a:r>
              <a:rPr lang="en-US" dirty="0" smtClean="0"/>
              <a:t> </a:t>
            </a:r>
            <a:r>
              <a:rPr lang="en-US" dirty="0" err="1" smtClean="0"/>
              <a:t>funkcji</a:t>
            </a:r>
            <a:endParaRPr lang="en-US" dirty="0" smtClean="0"/>
          </a:p>
          <a:p>
            <a:pPr marL="1200150" lvl="1" indent="-457200"/>
            <a:r>
              <a:rPr lang="en-US" b="1" dirty="0" err="1" smtClean="0"/>
              <a:t>MoveClock</a:t>
            </a:r>
            <a:r>
              <a:rPr lang="en-US" dirty="0" smtClean="0"/>
              <a:t> – </a:t>
            </a:r>
            <a:r>
              <a:rPr lang="en-US" dirty="0" err="1" smtClean="0"/>
              <a:t>dylemat</a:t>
            </a:r>
            <a:r>
              <a:rPr lang="en-US" dirty="0" smtClean="0"/>
              <a:t>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poprawiać</a:t>
            </a:r>
            <a:r>
              <a:rPr lang="en-US" dirty="0" smtClean="0"/>
              <a:t> </a:t>
            </a:r>
            <a:r>
              <a:rPr lang="en-US" dirty="0" err="1" smtClean="0"/>
              <a:t>funkcję</a:t>
            </a:r>
            <a:r>
              <a:rPr lang="en-US" dirty="0" smtClean="0"/>
              <a:t>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przeznaczyć</a:t>
            </a:r>
            <a:r>
              <a:rPr lang="en-US" dirty="0" smtClean="0"/>
              <a:t> </a:t>
            </a:r>
            <a:r>
              <a:rPr lang="en-US" dirty="0" err="1" smtClean="0"/>
              <a:t>więcej</a:t>
            </a:r>
            <a:r>
              <a:rPr lang="en-US" dirty="0" smtClean="0"/>
              <a:t> </a:t>
            </a:r>
            <a:r>
              <a:rPr lang="en-US" dirty="0" err="1" smtClean="0"/>
              <a:t>czasu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eksplorację</a:t>
            </a:r>
            <a:r>
              <a:rPr lang="en-US" dirty="0" smtClean="0"/>
              <a:t> </a:t>
            </a:r>
            <a:r>
              <a:rPr lang="en-US" dirty="0" err="1" smtClean="0"/>
              <a:t>obecnej</a:t>
            </a:r>
            <a:r>
              <a:rPr lang="en-US" dirty="0" smtClean="0"/>
              <a:t> </a:t>
            </a:r>
            <a:r>
              <a:rPr lang="en-US" dirty="0" err="1" smtClean="0"/>
              <a:t>pozycji</a:t>
            </a:r>
            <a:r>
              <a:rPr lang="en-US" dirty="0" smtClean="0"/>
              <a:t>?</a:t>
            </a:r>
          </a:p>
          <a:p>
            <a:pPr marL="1200150" lvl="1" indent="-457200"/>
            <a:endParaRPr lang="en-US" dirty="0"/>
          </a:p>
          <a:p>
            <a:pPr marL="1200150" lvl="1" indent="-457200"/>
            <a:r>
              <a:rPr lang="en-US" dirty="0" err="1" smtClean="0"/>
              <a:t>Kosztowne</a:t>
            </a:r>
            <a:r>
              <a:rPr lang="en-US" dirty="0" smtClean="0"/>
              <a:t>: </a:t>
            </a:r>
            <a:r>
              <a:rPr lang="en-US" dirty="0" err="1" smtClean="0"/>
              <a:t>trzeba</a:t>
            </a:r>
            <a:r>
              <a:rPr lang="en-US" dirty="0" smtClean="0"/>
              <a:t> </a:t>
            </a:r>
            <a:r>
              <a:rPr lang="en-US" dirty="0" err="1" smtClean="0"/>
              <a:t>rozegrać</a:t>
            </a:r>
            <a:r>
              <a:rPr lang="en-US" dirty="0"/>
              <a:t> </a:t>
            </a:r>
            <a:r>
              <a:rPr lang="en-US" dirty="0" err="1" smtClean="0"/>
              <a:t>pełną</a:t>
            </a:r>
            <a:r>
              <a:rPr lang="en-US" dirty="0" smtClean="0"/>
              <a:t> </a:t>
            </a:r>
            <a:r>
              <a:rPr lang="en-US" dirty="0" err="1" smtClean="0"/>
              <a:t>grę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uzyskać</a:t>
            </a:r>
            <a:r>
              <a:rPr lang="en-US" dirty="0" smtClean="0"/>
              <a:t> </a:t>
            </a:r>
            <a:r>
              <a:rPr lang="en-US" dirty="0" err="1" smtClean="0"/>
              <a:t>pierwszą</a:t>
            </a:r>
            <a:r>
              <a:rPr lang="en-US" dirty="0" smtClean="0"/>
              <a:t> </a:t>
            </a:r>
            <a:r>
              <a:rPr lang="en-US" dirty="0" err="1" smtClean="0"/>
              <a:t>informację</a:t>
            </a:r>
            <a:r>
              <a:rPr lang="en-US" dirty="0" smtClean="0"/>
              <a:t> </a:t>
            </a:r>
            <a:r>
              <a:rPr lang="en-US" dirty="0" err="1" smtClean="0"/>
              <a:t>zwrotną</a:t>
            </a:r>
            <a:r>
              <a:rPr lang="en-US" dirty="0" smtClean="0"/>
              <a:t> od </a:t>
            </a:r>
            <a:r>
              <a:rPr lang="en-US" dirty="0" err="1" smtClean="0"/>
              <a:t>systemu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dobrze</a:t>
            </a:r>
            <a:r>
              <a:rPr lang="en-US" dirty="0" smtClean="0"/>
              <a:t> </a:t>
            </a:r>
            <a:r>
              <a:rPr lang="en-US" dirty="0" err="1" smtClean="0"/>
              <a:t>graliśmy</a:t>
            </a:r>
            <a:r>
              <a:rPr lang="en-US" dirty="0" smtClean="0"/>
              <a:t>)</a:t>
            </a:r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Silna</a:t>
            </a:r>
            <a:r>
              <a:rPr lang="en-US" dirty="0"/>
              <a:t> i </a:t>
            </a:r>
            <a:r>
              <a:rPr lang="en-US" dirty="0" err="1"/>
              <a:t>uniwersalna</a:t>
            </a:r>
            <a:r>
              <a:rPr lang="en-US" dirty="0"/>
              <a:t> </a:t>
            </a:r>
            <a:r>
              <a:rPr lang="en-US" dirty="0" err="1"/>
              <a:t>funkcja</a:t>
            </a:r>
            <a:r>
              <a:rPr lang="en-US" dirty="0"/>
              <a:t> </a:t>
            </a:r>
            <a:r>
              <a:rPr lang="en-US" dirty="0" err="1"/>
              <a:t>ewaluacyjna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Przykład</a:t>
            </a:r>
            <a:r>
              <a:rPr lang="en-US" dirty="0" smtClean="0"/>
              <a:t> – </a:t>
            </a:r>
            <a:r>
              <a:rPr lang="en-US" dirty="0" err="1" smtClean="0"/>
              <a:t>poprzednie</a:t>
            </a:r>
            <a:r>
              <a:rPr lang="en-US" dirty="0" smtClean="0"/>
              <a:t> </a:t>
            </a:r>
            <a:r>
              <a:rPr lang="en-US" dirty="0" err="1" smtClean="0"/>
              <a:t>podejście</a:t>
            </a:r>
            <a:r>
              <a:rPr lang="en-US" dirty="0" smtClean="0"/>
              <a:t> </a:t>
            </a:r>
            <a:r>
              <a:rPr lang="en-US" dirty="0" err="1" smtClean="0"/>
              <a:t>bazujące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zliczaniu</a:t>
            </a:r>
            <a:r>
              <a:rPr lang="en-US" dirty="0" smtClean="0"/>
              <a:t> </a:t>
            </a:r>
            <a:r>
              <a:rPr lang="en-US" dirty="0" err="1" smtClean="0"/>
              <a:t>pewnych</a:t>
            </a:r>
            <a:r>
              <a:rPr lang="en-US" dirty="0" smtClean="0"/>
              <a:t> </a:t>
            </a:r>
            <a:r>
              <a:rPr lang="en-US" dirty="0" err="1" smtClean="0"/>
              <a:t>elementów</a:t>
            </a:r>
            <a:r>
              <a:rPr lang="en-US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Iterative-Deepening Search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bazujące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koncepcji</a:t>
            </a:r>
            <a:r>
              <a:rPr lang="en-US" dirty="0" smtClean="0"/>
              <a:t> min-max</a:t>
            </a:r>
          </a:p>
          <a:p>
            <a:endParaRPr lang="en-US" dirty="0"/>
          </a:p>
          <a:p>
            <a:r>
              <a:rPr lang="en-US" dirty="0" smtClean="0"/>
              <a:t>Checkers: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wynik</a:t>
            </a:r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b="1" dirty="0" smtClean="0">
                <a:solidFill>
                  <a:schemeClr val="bg1"/>
                </a:solidFill>
              </a:rPr>
              <a:t>67-5-8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80 </a:t>
            </a:r>
            <a:r>
              <a:rPr lang="en-US" dirty="0" err="1" smtClean="0">
                <a:solidFill>
                  <a:schemeClr val="bg1"/>
                </a:solidFill>
              </a:rPr>
              <a:t>gier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przeciwko</a:t>
            </a:r>
            <a:r>
              <a:rPr lang="en-US" dirty="0" smtClean="0">
                <a:solidFill>
                  <a:schemeClr val="bg1"/>
                </a:solidFill>
              </a:rPr>
              <a:t> UCT</a:t>
            </a:r>
          </a:p>
          <a:p>
            <a:r>
              <a:rPr lang="en-US" dirty="0" err="1" smtClean="0"/>
              <a:t>Bomberman</a:t>
            </a:r>
            <a:r>
              <a:rPr lang="en-US" dirty="0" smtClean="0"/>
              <a:t>: </a:t>
            </a:r>
          </a:p>
          <a:p>
            <a:r>
              <a:rPr lang="en-US" dirty="0" err="1">
                <a:solidFill>
                  <a:schemeClr val="bg1"/>
                </a:solidFill>
              </a:rPr>
              <a:t>w</a:t>
            </a:r>
            <a:r>
              <a:rPr lang="en-US" dirty="0" err="1" smtClean="0">
                <a:solidFill>
                  <a:schemeClr val="bg1"/>
                </a:solidFill>
              </a:rPr>
              <a:t>ynik</a:t>
            </a:r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b="1" dirty="0" smtClean="0">
                <a:solidFill>
                  <a:schemeClr val="bg1"/>
                </a:solidFill>
              </a:rPr>
              <a:t>17</a:t>
            </a:r>
            <a:r>
              <a:rPr lang="en-US" b="1" dirty="0" smtClean="0">
                <a:solidFill>
                  <a:schemeClr val="bg1"/>
                </a:solidFill>
              </a:rPr>
              <a:t>-7-56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80 </a:t>
            </a:r>
            <a:r>
              <a:rPr lang="en-US" dirty="0" err="1" smtClean="0">
                <a:solidFill>
                  <a:schemeClr val="bg1"/>
                </a:solidFill>
              </a:rPr>
              <a:t>gier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przeciwko</a:t>
            </a:r>
            <a:r>
              <a:rPr lang="en-US" dirty="0" smtClean="0">
                <a:solidFill>
                  <a:schemeClr val="bg1"/>
                </a:solidFill>
              </a:rPr>
              <a:t> 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PrzykłAD</a:t>
            </a:r>
            <a:r>
              <a:rPr lang="en-US" dirty="0" smtClean="0"/>
              <a:t> </a:t>
            </a:r>
            <a:r>
              <a:rPr lang="en-US" dirty="0" err="1" smtClean="0"/>
              <a:t>funkcji</a:t>
            </a:r>
            <a:r>
              <a:rPr lang="en-US" dirty="0" smtClean="0"/>
              <a:t> ewaluacyjnej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89040"/>
            <a:ext cx="7772400" cy="6178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Obliczanie</a:t>
            </a:r>
            <a:r>
              <a:rPr lang="en-US" sz="2800" dirty="0" smtClean="0"/>
              <a:t> </a:t>
            </a:r>
            <a:r>
              <a:rPr lang="en-US" sz="2800" dirty="0" err="1" smtClean="0"/>
              <a:t>spełnienia</a:t>
            </a:r>
            <a:r>
              <a:rPr lang="en-US" sz="2800" dirty="0" smtClean="0"/>
              <a:t> </a:t>
            </a:r>
            <a:r>
              <a:rPr lang="en-US" sz="2800" dirty="0" err="1" smtClean="0"/>
              <a:t>warunku</a:t>
            </a:r>
            <a:r>
              <a:rPr lang="en-US" sz="2800" dirty="0" smtClean="0"/>
              <a:t> goal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Rozwinięcie</a:t>
            </a:r>
            <a:r>
              <a:rPr lang="en-US" dirty="0" smtClean="0"/>
              <a:t> </a:t>
            </a:r>
            <a:r>
              <a:rPr lang="en-US" dirty="0" err="1" smtClean="0"/>
              <a:t>warunku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616624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g</a:t>
            </a:r>
            <a:r>
              <a:rPr lang="en-US" sz="3800" b="1" dirty="0" smtClean="0"/>
              <a:t>oal(x, 100) &lt;= line(x)    ;; goal(</a:t>
            </a:r>
            <a:r>
              <a:rPr lang="en-US" sz="3800" b="1" dirty="0" err="1" smtClean="0"/>
              <a:t>nazwa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gracza</a:t>
            </a:r>
            <a:r>
              <a:rPr lang="en-US" sz="3800" b="1" dirty="0" smtClean="0"/>
              <a:t>, </a:t>
            </a:r>
            <a:r>
              <a:rPr lang="en-US" sz="3800" b="1" dirty="0" err="1" smtClean="0"/>
              <a:t>wartość</a:t>
            </a:r>
            <a:r>
              <a:rPr lang="en-US" sz="3800" b="1" dirty="0" smtClean="0"/>
              <a:t>[0,100])</a:t>
            </a:r>
          </a:p>
          <a:p>
            <a:endParaRPr lang="en-US" sz="3800" b="1" dirty="0"/>
          </a:p>
          <a:p>
            <a:r>
              <a:rPr lang="en-US" sz="3800" dirty="0"/>
              <a:t>l</a:t>
            </a:r>
            <a:r>
              <a:rPr lang="en-US" sz="3800" dirty="0" smtClean="0"/>
              <a:t>ine(p) &lt;= row(P) OR column(P) OR diagonal(P)</a:t>
            </a:r>
            <a:endParaRPr lang="en-US" sz="3800" dirty="0"/>
          </a:p>
          <a:p>
            <a:r>
              <a:rPr lang="en-US" sz="3800" dirty="0"/>
              <a:t>r</a:t>
            </a:r>
            <a:r>
              <a:rPr lang="en-US" sz="3800" dirty="0" smtClean="0"/>
              <a:t>ow(p) &lt;= (true(cell(1,y,p))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true(cell(2,y,p))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true(3,y,p)))</a:t>
            </a:r>
            <a:endParaRPr lang="en-US" sz="3800" dirty="0"/>
          </a:p>
          <a:p>
            <a:r>
              <a:rPr lang="en-US" sz="3800" dirty="0"/>
              <a:t>c</a:t>
            </a:r>
            <a:r>
              <a:rPr lang="en-US" sz="3800" dirty="0" smtClean="0"/>
              <a:t>olumn(p) &lt;= (true(cell(x,1,p))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 true(cell(x,2,p))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 true(cell(x,3,p))) </a:t>
            </a:r>
          </a:p>
          <a:p>
            <a:r>
              <a:rPr lang="en-US" sz="3800" dirty="0"/>
              <a:t>d</a:t>
            </a:r>
            <a:r>
              <a:rPr lang="en-US" sz="3800" dirty="0" smtClean="0"/>
              <a:t>iagonal(p) = (true(cell(1,1,p)) 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 true(cell(2,2,p))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 true(cell(3,3,p)))</a:t>
            </a:r>
          </a:p>
          <a:p>
            <a:r>
              <a:rPr lang="en-US" sz="3800" dirty="0"/>
              <a:t>d</a:t>
            </a:r>
            <a:r>
              <a:rPr lang="en-US" sz="3800" dirty="0" smtClean="0"/>
              <a:t>iagonal(p) = (true(cell(3,1,p))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true(cell(2,2,p)) 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            true(cell(1,3,p)))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Rozwinięcie</a:t>
            </a:r>
            <a:r>
              <a:rPr lang="en-US" dirty="0" smtClean="0"/>
              <a:t> </a:t>
            </a:r>
            <a:r>
              <a:rPr lang="en-US" dirty="0" err="1" smtClean="0"/>
              <a:t>warunku</a:t>
            </a:r>
            <a:r>
              <a:rPr lang="en-US" dirty="0" smtClean="0"/>
              <a:t> goal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5449"/>
              </p:ext>
            </p:extLst>
          </p:nvPr>
        </p:nvGraphicFramePr>
        <p:xfrm>
          <a:off x="2843808" y="1412776"/>
          <a:ext cx="3025032" cy="2304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344"/>
                <a:gridCol w="1008344"/>
                <a:gridCol w="1008344"/>
              </a:tblGrid>
              <a:tr h="76820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20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20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73383"/>
            <a:ext cx="8229600" cy="1656183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does(x, mark(1,2)) – </a:t>
            </a:r>
            <a:r>
              <a:rPr lang="en-US" dirty="0" err="1" smtClean="0"/>
              <a:t>spełnienie</a:t>
            </a:r>
            <a:r>
              <a:rPr lang="en-US" dirty="0" smtClean="0"/>
              <a:t> 2 </a:t>
            </a:r>
            <a:r>
              <a:rPr lang="en-US" dirty="0" err="1" smtClean="0"/>
              <a:t>faktów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oes(x, mark(1,1)) – </a:t>
            </a:r>
            <a:r>
              <a:rPr lang="en-US" dirty="0" err="1" smtClean="0"/>
              <a:t>spełnienie</a:t>
            </a:r>
            <a:r>
              <a:rPr lang="en-US" dirty="0" smtClean="0"/>
              <a:t> 3 </a:t>
            </a:r>
            <a:r>
              <a:rPr lang="en-US" dirty="0" err="1" smtClean="0"/>
              <a:t>faktów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oes(x, mark(2,2)) – </a:t>
            </a:r>
            <a:r>
              <a:rPr lang="en-US" dirty="0" err="1" smtClean="0"/>
              <a:t>spełnienie</a:t>
            </a:r>
            <a:r>
              <a:rPr lang="en-US" dirty="0" smtClean="0"/>
              <a:t> 4 </a:t>
            </a:r>
            <a:r>
              <a:rPr lang="en-US" dirty="0" err="1" smtClean="0"/>
              <a:t>faktów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 </a:t>
            </a:r>
            <a:r>
              <a:rPr lang="en-US" dirty="0" err="1" smtClean="0"/>
              <a:t>swoich</a:t>
            </a:r>
            <a:r>
              <a:rPr lang="en-US" dirty="0" smtClean="0"/>
              <a:t> </a:t>
            </a:r>
            <a:r>
              <a:rPr lang="en-US" dirty="0" err="1" smtClean="0"/>
              <a:t>czasach</a:t>
            </a:r>
            <a:r>
              <a:rPr lang="en-US" dirty="0" smtClean="0"/>
              <a:t> </a:t>
            </a:r>
            <a:r>
              <a:rPr lang="en-US" dirty="0" err="1" smtClean="0"/>
              <a:t>potężny</a:t>
            </a:r>
            <a:r>
              <a:rPr lang="en-US" dirty="0" smtClean="0"/>
              <a:t> </a:t>
            </a:r>
            <a:r>
              <a:rPr lang="en-US" dirty="0" err="1" smtClean="0"/>
              <a:t>superkomputer</a:t>
            </a:r>
            <a:r>
              <a:rPr lang="en-US" dirty="0" smtClean="0"/>
              <a:t>, </a:t>
            </a:r>
            <a:r>
              <a:rPr lang="en-US" dirty="0" err="1" smtClean="0"/>
              <a:t>uzbrojony</a:t>
            </a:r>
            <a:r>
              <a:rPr lang="en-US" dirty="0" smtClean="0"/>
              <a:t> w program do </a:t>
            </a:r>
            <a:r>
              <a:rPr lang="en-US" dirty="0" err="1" smtClean="0"/>
              <a:t>gry</a:t>
            </a:r>
            <a:r>
              <a:rPr lang="en-US" dirty="0" smtClean="0"/>
              <a:t> w </a:t>
            </a:r>
            <a:r>
              <a:rPr lang="en-US" dirty="0" err="1" smtClean="0"/>
              <a:t>szachy</a:t>
            </a:r>
            <a:endParaRPr lang="en-US" dirty="0" smtClean="0"/>
          </a:p>
          <a:p>
            <a:pPr lvl="1"/>
            <a:r>
              <a:rPr lang="en-US" dirty="0" smtClean="0"/>
              <a:t>Program </a:t>
            </a:r>
            <a:r>
              <a:rPr lang="en-US" dirty="0" err="1" smtClean="0"/>
              <a:t>napisany</a:t>
            </a:r>
            <a:r>
              <a:rPr lang="en-US" dirty="0" smtClean="0"/>
              <a:t> w C</a:t>
            </a:r>
          </a:p>
          <a:p>
            <a:pPr lvl="1"/>
            <a:endParaRPr lang="en-US" dirty="0"/>
          </a:p>
          <a:p>
            <a:r>
              <a:rPr lang="en-US" dirty="0" err="1" smtClean="0"/>
              <a:t>Przeszukiwał</a:t>
            </a:r>
            <a:r>
              <a:rPr lang="en-US" dirty="0" smtClean="0"/>
              <a:t> 200 000 000 </a:t>
            </a:r>
            <a:r>
              <a:rPr lang="en-US" dirty="0" err="1" smtClean="0"/>
              <a:t>pozycji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sekundę</a:t>
            </a:r>
            <a:endParaRPr lang="en-US" dirty="0" smtClean="0"/>
          </a:p>
          <a:p>
            <a:r>
              <a:rPr lang="en-US" dirty="0" err="1" smtClean="0"/>
              <a:t>Pokonał</a:t>
            </a:r>
            <a:r>
              <a:rPr lang="en-US" dirty="0" smtClean="0"/>
              <a:t> </a:t>
            </a:r>
            <a:r>
              <a:rPr lang="en-US" dirty="0" err="1" smtClean="0"/>
              <a:t>urzędującego</a:t>
            </a:r>
            <a:r>
              <a:rPr lang="en-US" dirty="0" smtClean="0"/>
              <a:t> </a:t>
            </a:r>
            <a:r>
              <a:rPr lang="en-US" dirty="0" err="1" smtClean="0"/>
              <a:t>mistrza</a:t>
            </a:r>
            <a:r>
              <a:rPr lang="en-US" dirty="0" smtClean="0"/>
              <a:t> </a:t>
            </a:r>
            <a:r>
              <a:rPr lang="en-US" dirty="0" err="1" smtClean="0"/>
              <a:t>świata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Rozwinięcie</a:t>
            </a:r>
            <a:r>
              <a:rPr lang="en-US" dirty="0" smtClean="0"/>
              <a:t> </a:t>
            </a:r>
            <a:r>
              <a:rPr lang="en-US" dirty="0" err="1" smtClean="0"/>
              <a:t>warunku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err="1"/>
              <a:t>O</a:t>
            </a:r>
            <a:r>
              <a:rPr lang="en-US" b="1" u="sng" dirty="0" err="1" smtClean="0"/>
              <a:t>cena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stanu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która</a:t>
            </a:r>
            <a:r>
              <a:rPr lang="en-US" b="1" u="sng" dirty="0" smtClean="0"/>
              <a:t> jest w 100% </a:t>
            </a:r>
            <a:r>
              <a:rPr lang="en-US" b="1" u="sng" dirty="0" err="1" smtClean="0"/>
              <a:t>prawidłowa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zdefiniowana</a:t>
            </a:r>
            <a:r>
              <a:rPr lang="en-US" b="1" u="sng" dirty="0" smtClean="0"/>
              <a:t> jest </a:t>
            </a:r>
            <a:r>
              <a:rPr lang="en-US" b="1" u="sng" dirty="0" err="1" smtClean="0"/>
              <a:t>tylko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przez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warunek</a:t>
            </a:r>
            <a:r>
              <a:rPr lang="en-US" b="1" u="sng" dirty="0" smtClean="0"/>
              <a:t> goal!</a:t>
            </a:r>
          </a:p>
          <a:p>
            <a:pPr lvl="1" indent="0">
              <a:buNone/>
            </a:pPr>
            <a:r>
              <a:rPr lang="en-US" b="1" dirty="0" smtClean="0"/>
              <a:t>W </a:t>
            </a:r>
            <a:r>
              <a:rPr lang="en-US" b="1" dirty="0" err="1" smtClean="0"/>
              <a:t>każdym</a:t>
            </a:r>
            <a:r>
              <a:rPr lang="en-US" b="1" dirty="0" smtClean="0"/>
              <a:t> </a:t>
            </a:r>
            <a:r>
              <a:rPr lang="en-US" b="1" dirty="0" err="1" smtClean="0"/>
              <a:t>innym</a:t>
            </a:r>
            <a:r>
              <a:rPr lang="en-US" b="1" dirty="0" smtClean="0"/>
              <a:t> </a:t>
            </a:r>
            <a:r>
              <a:rPr lang="en-US" b="1" dirty="0" err="1" smtClean="0"/>
              <a:t>przypadku</a:t>
            </a:r>
            <a:r>
              <a:rPr lang="en-US" b="1" dirty="0" smtClean="0"/>
              <a:t> </a:t>
            </a:r>
            <a:r>
              <a:rPr lang="en-US" b="1" dirty="0" err="1" smtClean="0"/>
              <a:t>możemy</a:t>
            </a:r>
            <a:r>
              <a:rPr lang="en-US" b="1" dirty="0" smtClean="0"/>
              <a:t> </a:t>
            </a:r>
            <a:r>
              <a:rPr lang="en-US" b="1" dirty="0" err="1" smtClean="0"/>
              <a:t>bazować</a:t>
            </a:r>
            <a:r>
              <a:rPr lang="en-US" b="1" dirty="0" smtClean="0"/>
              <a:t>  </a:t>
            </a:r>
            <a:r>
              <a:rPr lang="en-US" b="1" dirty="0" err="1" smtClean="0"/>
              <a:t>najwyżej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przypuszczeniach</a:t>
            </a:r>
            <a:endParaRPr lang="en-US" b="1" dirty="0" smtClean="0"/>
          </a:p>
          <a:p>
            <a:pPr lvl="1" indent="0">
              <a:buNone/>
            </a:pPr>
            <a:endParaRPr lang="en-US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Spróbujmy</a:t>
            </a:r>
            <a:r>
              <a:rPr lang="en-US" dirty="0" smtClean="0"/>
              <a:t> </a:t>
            </a:r>
            <a:r>
              <a:rPr lang="en-US" dirty="0" err="1" smtClean="0"/>
              <a:t>obliczyć</a:t>
            </a:r>
            <a:r>
              <a:rPr lang="en-US" dirty="0" smtClean="0"/>
              <a:t> w </a:t>
            </a:r>
            <a:r>
              <a:rPr lang="en-US" dirty="0" err="1" smtClean="0"/>
              <a:t>jakim</a:t>
            </a:r>
            <a:r>
              <a:rPr lang="en-US" dirty="0" smtClean="0"/>
              <a:t> </a:t>
            </a:r>
            <a:r>
              <a:rPr lang="en-US" dirty="0" err="1" smtClean="0"/>
              <a:t>stopniu</a:t>
            </a:r>
            <a:r>
              <a:rPr lang="en-US" dirty="0" smtClean="0"/>
              <a:t> </a:t>
            </a:r>
            <a:r>
              <a:rPr lang="en-US" dirty="0" err="1" smtClean="0"/>
              <a:t>spełniony</a:t>
            </a:r>
            <a:r>
              <a:rPr lang="en-US" dirty="0" smtClean="0"/>
              <a:t> jest </a:t>
            </a:r>
            <a:r>
              <a:rPr lang="en-US" dirty="0" err="1" smtClean="0"/>
              <a:t>dany</a:t>
            </a:r>
            <a:r>
              <a:rPr lang="en-US" dirty="0" smtClean="0"/>
              <a:t> </a:t>
            </a:r>
            <a:r>
              <a:rPr lang="en-US" dirty="0" err="1" smtClean="0"/>
              <a:t>warunek</a:t>
            </a:r>
            <a:r>
              <a:rPr lang="en-US" dirty="0" smtClean="0"/>
              <a:t> </a:t>
            </a:r>
            <a:r>
              <a:rPr lang="en-US" b="1" dirty="0" smtClean="0"/>
              <a:t>goal</a:t>
            </a:r>
            <a:endParaRPr lang="en-US" b="1" dirty="0"/>
          </a:p>
          <a:p>
            <a:pPr marL="457200" indent="-457200">
              <a:buFont typeface="Arial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ruchu</a:t>
            </a:r>
            <a:r>
              <a:rPr lang="en-US" dirty="0" smtClean="0"/>
              <a:t>, </a:t>
            </a:r>
            <a:r>
              <a:rPr lang="en-US" dirty="0" err="1" smtClean="0"/>
              <a:t>który</a:t>
            </a:r>
            <a:r>
              <a:rPr lang="en-US" dirty="0" smtClean="0"/>
              <a:t> </a:t>
            </a:r>
            <a:r>
              <a:rPr lang="en-US" dirty="0" err="1" smtClean="0"/>
              <a:t>maksymalnie</a:t>
            </a:r>
            <a:r>
              <a:rPr lang="en-US" dirty="0" smtClean="0"/>
              <a:t> </a:t>
            </a:r>
            <a:r>
              <a:rPr lang="en-US" dirty="0" err="1" smtClean="0"/>
              <a:t>zwiększa</a:t>
            </a:r>
            <a:r>
              <a:rPr lang="en-US" dirty="0" smtClean="0"/>
              <a:t> </a:t>
            </a:r>
            <a:r>
              <a:rPr lang="en-US" dirty="0" err="1" smtClean="0"/>
              <a:t>spełnienie</a:t>
            </a:r>
            <a:r>
              <a:rPr lang="en-US" dirty="0" smtClean="0"/>
              <a:t> goal – </a:t>
            </a:r>
            <a:r>
              <a:rPr lang="en-US" dirty="0" err="1" smtClean="0"/>
              <a:t>sposób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gre</a:t>
            </a:r>
            <a:r>
              <a:rPr lang="en-US" dirty="0" smtClean="0"/>
              <a:t>; dobra </a:t>
            </a:r>
            <a:r>
              <a:rPr lang="en-US" dirty="0" err="1" smtClean="0"/>
              <a:t>strategia</a:t>
            </a:r>
            <a:r>
              <a:rPr lang="en-US" dirty="0" smtClean="0"/>
              <a:t> w </a:t>
            </a:r>
            <a:r>
              <a:rPr lang="en-US" dirty="0" err="1" smtClean="0"/>
              <a:t>grze</a:t>
            </a:r>
            <a:r>
              <a:rPr lang="en-US" dirty="0" smtClean="0"/>
              <a:t> </a:t>
            </a:r>
            <a:r>
              <a:rPr lang="en-US" dirty="0" err="1" smtClean="0"/>
              <a:t>typu</a:t>
            </a:r>
            <a:r>
              <a:rPr lang="en-US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ółko</a:t>
            </a:r>
            <a:r>
              <a:rPr lang="en-US" b="1" dirty="0" smtClean="0"/>
              <a:t> i </a:t>
            </a:r>
            <a:r>
              <a:rPr lang="en-US" b="1" dirty="0" err="1"/>
              <a:t>k</a:t>
            </a:r>
            <a:r>
              <a:rPr lang="en-US" b="1" dirty="0" err="1" smtClean="0"/>
              <a:t>rzyżyk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7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Rozwinięcie</a:t>
            </a:r>
            <a:r>
              <a:rPr lang="en-US" dirty="0" smtClean="0"/>
              <a:t> </a:t>
            </a:r>
            <a:r>
              <a:rPr lang="en-US" dirty="0" err="1" smtClean="0"/>
              <a:t>warunku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Wygrana</a:t>
            </a:r>
            <a:r>
              <a:rPr lang="en-US" dirty="0" smtClean="0"/>
              <a:t>/</a:t>
            </a:r>
            <a:r>
              <a:rPr lang="en-US" dirty="0" err="1" smtClean="0"/>
              <a:t>przegrana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en-US" dirty="0" smtClean="0"/>
              <a:t> </a:t>
            </a:r>
            <a:r>
              <a:rPr lang="en-US" dirty="0" err="1" smtClean="0"/>
              <a:t>implikuje</a:t>
            </a:r>
            <a:r>
              <a:rPr lang="en-US" dirty="0" smtClean="0"/>
              <a:t> </a:t>
            </a:r>
            <a:r>
              <a:rPr lang="en-US" dirty="0" err="1" smtClean="0"/>
              <a:t>maksymalne</a:t>
            </a:r>
            <a:r>
              <a:rPr lang="en-US" dirty="0" smtClean="0"/>
              <a:t> </a:t>
            </a:r>
            <a:r>
              <a:rPr lang="en-US" dirty="0" err="1" smtClean="0"/>
              <a:t>spełnienie</a:t>
            </a:r>
            <a:r>
              <a:rPr lang="en-US" dirty="0"/>
              <a:t> </a:t>
            </a:r>
            <a:r>
              <a:rPr lang="en-US" dirty="0" err="1" smtClean="0"/>
              <a:t>któregoś</a:t>
            </a:r>
            <a:r>
              <a:rPr lang="en-US" dirty="0" smtClean="0"/>
              <a:t> z </a:t>
            </a:r>
            <a:r>
              <a:rPr lang="en-US" dirty="0" err="1" smtClean="0"/>
              <a:t>warunków</a:t>
            </a:r>
            <a:r>
              <a:rPr lang="en-US" dirty="0" smtClean="0"/>
              <a:t> </a:t>
            </a:r>
            <a:r>
              <a:rPr lang="en-US" b="1" dirty="0" smtClean="0"/>
              <a:t>goal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Jednakże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/>
              <a:t>n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każda</a:t>
            </a:r>
            <a:r>
              <a:rPr lang="en-US" dirty="0" smtClean="0"/>
              <a:t> </a:t>
            </a:r>
            <a:r>
              <a:rPr lang="en-US" dirty="0" err="1" smtClean="0"/>
              <a:t>zawiera</a:t>
            </a:r>
            <a:r>
              <a:rPr lang="en-US" dirty="0" smtClean="0"/>
              <a:t> element </a:t>
            </a:r>
            <a:r>
              <a:rPr lang="en-US" dirty="0" err="1" smtClean="0"/>
              <a:t>stopniowego</a:t>
            </a:r>
            <a:r>
              <a:rPr lang="en-US" dirty="0" smtClean="0"/>
              <a:t>, </a:t>
            </a:r>
            <a:r>
              <a:rPr lang="en-US" dirty="0" err="1" smtClean="0"/>
              <a:t>monotonicznego</a:t>
            </a:r>
            <a:r>
              <a:rPr lang="en-US" dirty="0" smtClean="0"/>
              <a:t> </a:t>
            </a:r>
            <a:r>
              <a:rPr lang="en-US" dirty="0" err="1" smtClean="0"/>
              <a:t>powiększania</a:t>
            </a:r>
            <a:r>
              <a:rPr lang="en-US" dirty="0" smtClean="0"/>
              <a:t> </a:t>
            </a:r>
            <a:r>
              <a:rPr lang="en-US" dirty="0" err="1" smtClean="0"/>
              <a:t>st.</a:t>
            </a:r>
            <a:r>
              <a:rPr lang="en-US" dirty="0" smtClean="0"/>
              <a:t> sp. goal</a:t>
            </a:r>
          </a:p>
          <a:p>
            <a:pPr marL="1200150" lvl="1" indent="-457200"/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każdej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</a:t>
            </a:r>
            <a:r>
              <a:rPr lang="en-US" dirty="0" err="1" smtClean="0"/>
              <a:t>zachłanna</a:t>
            </a:r>
            <a:r>
              <a:rPr lang="en-US" dirty="0" smtClean="0"/>
              <a:t> </a:t>
            </a:r>
            <a:r>
              <a:rPr lang="en-US" dirty="0" err="1" smtClean="0"/>
              <a:t>strategia</a:t>
            </a:r>
            <a:r>
              <a:rPr lang="en-US" dirty="0" smtClean="0"/>
              <a:t> </a:t>
            </a:r>
            <a:r>
              <a:rPr lang="en-US" dirty="0" err="1" smtClean="0"/>
              <a:t>przynosi</a:t>
            </a:r>
            <a:r>
              <a:rPr lang="en-US" dirty="0" smtClean="0"/>
              <a:t> </a:t>
            </a:r>
            <a:r>
              <a:rPr lang="en-US" dirty="0" err="1" smtClean="0"/>
              <a:t>efekty</a:t>
            </a:r>
            <a:r>
              <a:rPr lang="en-US" dirty="0" smtClean="0"/>
              <a:t> (</a:t>
            </a:r>
            <a:r>
              <a:rPr lang="en-US" dirty="0" err="1" smtClean="0"/>
              <a:t>przykład</a:t>
            </a:r>
            <a:r>
              <a:rPr lang="en-US" dirty="0" smtClean="0"/>
              <a:t>: </a:t>
            </a:r>
            <a:r>
              <a:rPr lang="en-US" b="1" i="1" dirty="0" smtClean="0"/>
              <a:t>Farmers</a:t>
            </a:r>
            <a:r>
              <a:rPr lang="en-US" dirty="0" smtClean="0"/>
              <a:t>) </a:t>
            </a:r>
          </a:p>
          <a:p>
            <a:pPr lvl="1" indent="0"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i="1" dirty="0" smtClean="0"/>
              <a:t>[</a:t>
            </a:r>
            <a:r>
              <a:rPr lang="en-US" i="1" dirty="0" err="1" smtClean="0"/>
              <a:t>poświęcenia</a:t>
            </a:r>
            <a:r>
              <a:rPr lang="en-US" i="1" dirty="0" smtClean="0"/>
              <a:t>, </a:t>
            </a:r>
            <a:r>
              <a:rPr lang="en-US" i="1" dirty="0" err="1" smtClean="0"/>
              <a:t>inwestycje</a:t>
            </a:r>
            <a:r>
              <a:rPr lang="en-US" i="1" dirty="0" smtClean="0"/>
              <a:t>, </a:t>
            </a:r>
            <a:r>
              <a:rPr lang="en-US" i="1" dirty="0" err="1" smtClean="0"/>
              <a:t>omijanie</a:t>
            </a:r>
            <a:r>
              <a:rPr lang="en-US" i="1" dirty="0" smtClean="0"/>
              <a:t> </a:t>
            </a:r>
            <a:r>
              <a:rPr lang="en-US" i="1" dirty="0" err="1" smtClean="0"/>
              <a:t>przeszkód</a:t>
            </a:r>
            <a:r>
              <a:rPr lang="en-US" i="1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559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SYMULACJE Monte-CARLO</a:t>
            </a:r>
            <a:br>
              <a:rPr lang="en-US" dirty="0" smtClean="0"/>
            </a:br>
            <a:r>
              <a:rPr lang="en-US" dirty="0" smtClean="0"/>
              <a:t>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Symulacje</a:t>
            </a:r>
            <a:r>
              <a:rPr lang="en-US" dirty="0" smtClean="0"/>
              <a:t> Monte-Carlo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u="sng" dirty="0" err="1" smtClean="0"/>
              <a:t>Pewność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poprawnej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oceny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tylko</a:t>
            </a:r>
            <a:r>
              <a:rPr lang="en-US" b="1" u="sng" dirty="0" smtClean="0"/>
              <a:t> w </a:t>
            </a:r>
            <a:r>
              <a:rPr lang="en-US" b="1" u="sng" dirty="0" err="1" smtClean="0"/>
              <a:t>stanie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terminalnym</a:t>
            </a:r>
            <a:endParaRPr lang="en-US" b="1" u="sng" dirty="0" smtClean="0"/>
          </a:p>
          <a:p>
            <a:endParaRPr lang="en-US" b="1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Przeprowadźmy</a:t>
            </a:r>
            <a:r>
              <a:rPr lang="en-US" dirty="0" smtClean="0"/>
              <a:t> </a:t>
            </a:r>
            <a:r>
              <a:rPr lang="en-US" dirty="0" err="1" smtClean="0"/>
              <a:t>losową</a:t>
            </a:r>
            <a:r>
              <a:rPr lang="en-US" dirty="0" smtClean="0"/>
              <a:t> </a:t>
            </a:r>
            <a:r>
              <a:rPr lang="en-US" dirty="0" err="1" smtClean="0"/>
              <a:t>symulacje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do </a:t>
            </a:r>
            <a:r>
              <a:rPr lang="en-US" b="1" dirty="0" err="1" smtClean="0"/>
              <a:t>końca</a:t>
            </a:r>
            <a:endParaRPr lang="en-US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Przeszukujemy</a:t>
            </a:r>
            <a:r>
              <a:rPr lang="en-US" dirty="0" smtClean="0"/>
              <a:t> </a:t>
            </a:r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w </a:t>
            </a:r>
            <a:r>
              <a:rPr lang="en-US" dirty="0" err="1" smtClean="0"/>
              <a:t>głąb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Po </a:t>
            </a:r>
            <a:r>
              <a:rPr lang="en-US" dirty="0" err="1" smtClean="0"/>
              <a:t>zakończeniu</a:t>
            </a:r>
            <a:r>
              <a:rPr lang="en-US" dirty="0" smtClean="0"/>
              <a:t> symulacji </a:t>
            </a:r>
            <a:r>
              <a:rPr lang="en-US" dirty="0" err="1" smtClean="0"/>
              <a:t>dodajemy</a:t>
            </a:r>
            <a:r>
              <a:rPr lang="en-US" dirty="0" smtClean="0"/>
              <a:t> N </a:t>
            </a:r>
            <a:r>
              <a:rPr lang="en-US" dirty="0" err="1" smtClean="0"/>
              <a:t>węzłów</a:t>
            </a:r>
            <a:r>
              <a:rPr lang="en-US" dirty="0" smtClean="0"/>
              <a:t>, </a:t>
            </a:r>
            <a:r>
              <a:rPr lang="en-US" dirty="0" err="1" smtClean="0"/>
              <a:t>zwykle</a:t>
            </a:r>
            <a:r>
              <a:rPr lang="en-US" dirty="0" smtClean="0"/>
              <a:t> N = 1 [Bjornsson, </a:t>
            </a:r>
            <a:r>
              <a:rPr lang="en-US" dirty="0" err="1" smtClean="0"/>
              <a:t>Finnsson</a:t>
            </a:r>
            <a:r>
              <a:rPr lang="en-US" dirty="0" smtClean="0"/>
              <a:t> - </a:t>
            </a:r>
            <a:r>
              <a:rPr lang="en-US" dirty="0" err="1" smtClean="0"/>
              <a:t>CadiaPlayer</a:t>
            </a:r>
            <a:r>
              <a:rPr lang="en-US" dirty="0" smtClean="0"/>
              <a:t>]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mamy</a:t>
            </a:r>
            <a:r>
              <a:rPr lang="en-US" dirty="0" smtClean="0"/>
              <a:t> </a:t>
            </a:r>
            <a:r>
              <a:rPr lang="en-US" dirty="0" err="1" smtClean="0"/>
              <a:t>uniwersalnej</a:t>
            </a:r>
            <a:r>
              <a:rPr lang="en-US" dirty="0" smtClean="0"/>
              <a:t> </a:t>
            </a:r>
            <a:r>
              <a:rPr lang="en-US" dirty="0" err="1" smtClean="0"/>
              <a:t>heurystyki</a:t>
            </a:r>
            <a:r>
              <a:rPr lang="en-US" dirty="0" smtClean="0"/>
              <a:t>, </a:t>
            </a:r>
            <a:r>
              <a:rPr lang="en-US" dirty="0" err="1" smtClean="0"/>
              <a:t>więc</a:t>
            </a:r>
            <a:r>
              <a:rPr lang="en-US" dirty="0" smtClean="0"/>
              <a:t> </a:t>
            </a:r>
            <a:r>
              <a:rPr lang="en-US" dirty="0" err="1" smtClean="0"/>
              <a:t>weźmy</a:t>
            </a:r>
            <a:r>
              <a:rPr lang="en-US" dirty="0" smtClean="0"/>
              <a:t> </a:t>
            </a:r>
            <a:r>
              <a:rPr lang="en-US" dirty="0" err="1" smtClean="0"/>
              <a:t>średnie</a:t>
            </a:r>
            <a:r>
              <a:rPr lang="en-US" dirty="0" smtClean="0"/>
              <a:t> </a:t>
            </a:r>
            <a:r>
              <a:rPr lang="en-US" dirty="0" err="1" smtClean="0"/>
              <a:t>wartości</a:t>
            </a:r>
            <a:r>
              <a:rPr lang="en-US" dirty="0" smtClean="0"/>
              <a:t> goal z </a:t>
            </a:r>
            <a:r>
              <a:rPr lang="en-US" dirty="0" err="1" smtClean="0"/>
              <a:t>zakończonych</a:t>
            </a:r>
            <a:r>
              <a:rPr lang="en-US" dirty="0" smtClean="0"/>
              <a:t> symulacji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Algorytm</a:t>
            </a:r>
            <a:r>
              <a:rPr lang="en-US" dirty="0" smtClean="0"/>
              <a:t> 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Zasada</a:t>
            </a:r>
            <a:r>
              <a:rPr lang="en-US" dirty="0" smtClean="0"/>
              <a:t> </a:t>
            </a:r>
            <a:r>
              <a:rPr lang="en-US" dirty="0" err="1" smtClean="0"/>
              <a:t>balansu</a:t>
            </a:r>
            <a:r>
              <a:rPr lang="en-US" dirty="0" smtClean="0"/>
              <a:t> </a:t>
            </a:r>
            <a:r>
              <a:rPr lang="en-US" dirty="0" err="1" smtClean="0"/>
              <a:t>między</a:t>
            </a:r>
            <a:r>
              <a:rPr lang="en-US" dirty="0" smtClean="0"/>
              <a:t> </a:t>
            </a:r>
            <a:r>
              <a:rPr lang="en-US" dirty="0" err="1" smtClean="0"/>
              <a:t>eksploracją</a:t>
            </a:r>
            <a:r>
              <a:rPr lang="en-US" dirty="0" smtClean="0"/>
              <a:t> </a:t>
            </a:r>
            <a:r>
              <a:rPr lang="en-US" dirty="0" err="1" smtClean="0"/>
              <a:t>nowych</a:t>
            </a:r>
            <a:r>
              <a:rPr lang="en-US" dirty="0" smtClean="0"/>
              <a:t> </a:t>
            </a:r>
            <a:r>
              <a:rPr lang="en-US" dirty="0" err="1" smtClean="0"/>
              <a:t>ścieżek</a:t>
            </a:r>
            <a:r>
              <a:rPr lang="en-US" dirty="0" smtClean="0"/>
              <a:t> a </a:t>
            </a:r>
            <a:r>
              <a:rPr lang="en-US" dirty="0" err="1" smtClean="0"/>
              <a:t>wykorzystaniem</a:t>
            </a:r>
            <a:r>
              <a:rPr lang="en-US" dirty="0" smtClean="0"/>
              <a:t> </a:t>
            </a:r>
            <a:r>
              <a:rPr lang="en-US" dirty="0" err="1" smtClean="0"/>
              <a:t>najlepszych</a:t>
            </a:r>
            <a:r>
              <a:rPr lang="en-US" dirty="0" smtClean="0"/>
              <a:t> do </a:t>
            </a:r>
            <a:r>
              <a:rPr lang="en-US" dirty="0" err="1" smtClean="0"/>
              <a:t>tej</a:t>
            </a:r>
            <a:r>
              <a:rPr lang="en-US" dirty="0" smtClean="0"/>
              <a:t> </a:t>
            </a:r>
            <a:r>
              <a:rPr lang="en-US" dirty="0" err="1" smtClean="0"/>
              <a:t>pory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571500" lvl="0" indent="-571500" fontAlgn="base">
              <a:lnSpc>
                <a:spcPct val="90000"/>
              </a:lnSpc>
              <a:spcAft>
                <a:spcPct val="0"/>
              </a:spcAft>
            </a:pPr>
            <a:r>
              <a:rPr lang="en-US" sz="2400" dirty="0" err="1">
                <a:solidFill>
                  <a:srgbClr val="808000"/>
                </a:solidFill>
                <a:ea typeface="Times New Roman" pitchFamily="18" charset="0"/>
              </a:rPr>
              <a:t>Dla</a:t>
            </a:r>
            <a:r>
              <a:rPr lang="en-US" sz="2400" dirty="0">
                <a:solidFill>
                  <a:srgbClr val="808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808000"/>
                </a:solidFill>
                <a:ea typeface="Times New Roman" pitchFamily="18" charset="0"/>
              </a:rPr>
              <a:t>danej</a:t>
            </a:r>
            <a:r>
              <a:rPr lang="en-US" sz="2400" dirty="0">
                <a:solidFill>
                  <a:srgbClr val="808000"/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rgbClr val="808000"/>
                </a:solidFill>
                <a:ea typeface="Times New Roman" pitchFamily="18" charset="0"/>
              </a:rPr>
              <a:t>roli</a:t>
            </a:r>
            <a:r>
              <a:rPr lang="en-US" sz="2400" dirty="0">
                <a:solidFill>
                  <a:srgbClr val="808000"/>
                </a:solidFill>
                <a:ea typeface="Times New Roman" pitchFamily="18" charset="0"/>
              </a:rPr>
              <a:t> (</a:t>
            </a:r>
            <a:r>
              <a:rPr lang="en-US" sz="2400" dirty="0" err="1">
                <a:solidFill>
                  <a:srgbClr val="808000"/>
                </a:solidFill>
                <a:ea typeface="Times New Roman" pitchFamily="18" charset="0"/>
              </a:rPr>
              <a:t>gracza</a:t>
            </a:r>
            <a:r>
              <a:rPr lang="en-US" sz="2400" dirty="0">
                <a:solidFill>
                  <a:srgbClr val="808000"/>
                </a:solidFill>
                <a:ea typeface="Times New Roman" pitchFamily="18" charset="0"/>
              </a:rPr>
              <a:t>):</a:t>
            </a:r>
          </a:p>
          <a:p>
            <a:pPr marL="571500" lvl="0" indent="-571500" fontAlgn="base">
              <a:lnSpc>
                <a:spcPct val="90000"/>
              </a:lnSpc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akcja</a:t>
            </a:r>
            <a:endParaRPr lang="en-US" sz="2400" dirty="0">
              <a:solidFill>
                <a:schemeClr val="bg1">
                  <a:lumMod val="95000"/>
                </a:schemeClr>
              </a:solidFill>
              <a:ea typeface="Times New Roman" pitchFamily="18" charset="0"/>
            </a:endParaRPr>
          </a:p>
          <a:p>
            <a:pPr marL="571500" lvl="0" indent="-571500" fontAlgn="base">
              <a:lnSpc>
                <a:spcPct val="90000"/>
              </a:lnSpc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bieżący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stan</a:t>
            </a:r>
            <a:endParaRPr lang="en-US" sz="2400" dirty="0">
              <a:solidFill>
                <a:schemeClr val="bg1">
                  <a:lumMod val="95000"/>
                </a:schemeClr>
              </a:solidFill>
              <a:ea typeface="Times New Roman" pitchFamily="18" charset="0"/>
            </a:endParaRPr>
          </a:p>
          <a:p>
            <a:pPr marL="571500" lvl="0" indent="-571500" fontAlgn="base">
              <a:lnSpc>
                <a:spcPct val="90000"/>
              </a:lnSpc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Q(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s,a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)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uśredniony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osiągnięty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wynik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gry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przy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wykonaniu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akcji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w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stanie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</a:t>
            </a:r>
          </a:p>
          <a:p>
            <a:pPr marL="571500" lvl="0" indent="-571500" fontAlgn="base">
              <a:lnSpc>
                <a:spcPct val="90000"/>
              </a:lnSpc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N(s)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liczba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dotychczasowych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odwiedzin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stanu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</a:t>
            </a:r>
          </a:p>
          <a:p>
            <a:pPr marL="571500" lvl="0" indent="-571500" fontAlgn="base">
              <a:lnSpc>
                <a:spcPct val="90000"/>
              </a:lnSpc>
              <a:spcAft>
                <a:spcPct val="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N(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s,a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)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liczba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dotychczasowych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wyborów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akcji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w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stanie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rPr>
              <a:t>s</a:t>
            </a: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64904"/>
            <a:ext cx="5486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Drzewo</a:t>
            </a:r>
            <a:r>
              <a:rPr lang="en-US" dirty="0" smtClean="0"/>
              <a:t> UCT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609650" cy="49685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Dlaczego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surowe</a:t>
            </a:r>
            <a:r>
              <a:rPr lang="en-US" dirty="0" smtClean="0"/>
              <a:t> MC + 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Dążenie</a:t>
            </a:r>
            <a:r>
              <a:rPr lang="en-US" sz="2800" dirty="0" smtClean="0"/>
              <a:t> do </a:t>
            </a:r>
            <a:r>
              <a:rPr lang="en-US" sz="2800" dirty="0" err="1" smtClean="0"/>
              <a:t>pełnego</a:t>
            </a:r>
            <a:r>
              <a:rPr lang="en-US" sz="2800" dirty="0" smtClean="0"/>
              <a:t> </a:t>
            </a:r>
            <a:r>
              <a:rPr lang="en-US" sz="2800" dirty="0" err="1" smtClean="0"/>
              <a:t>drzewa</a:t>
            </a:r>
            <a:r>
              <a:rPr lang="en-US" sz="2800" dirty="0" smtClean="0"/>
              <a:t> </a:t>
            </a:r>
            <a:r>
              <a:rPr lang="en-US" sz="2800" dirty="0" err="1" smtClean="0"/>
              <a:t>gry</a:t>
            </a:r>
            <a:endParaRPr lang="en-US" sz="2800" dirty="0" smtClean="0"/>
          </a:p>
          <a:p>
            <a:pPr marL="1200150" lvl="1" indent="-457200"/>
            <a:r>
              <a:rPr lang="en-US" sz="2400" dirty="0" err="1" smtClean="0"/>
              <a:t>Brak</a:t>
            </a:r>
            <a:r>
              <a:rPr lang="en-US" sz="2400" dirty="0" smtClean="0"/>
              <a:t> </a:t>
            </a:r>
            <a:r>
              <a:rPr lang="en-US" sz="2400" dirty="0" err="1" smtClean="0"/>
              <a:t>mechanizmu</a:t>
            </a:r>
            <a:r>
              <a:rPr lang="en-US" sz="2400" dirty="0" smtClean="0"/>
              <a:t> </a:t>
            </a:r>
            <a:r>
              <a:rPr lang="en-US" sz="2400" dirty="0" err="1" smtClean="0"/>
              <a:t>uogólniania</a:t>
            </a:r>
            <a:r>
              <a:rPr lang="en-US" sz="2400" dirty="0" smtClean="0"/>
              <a:t> </a:t>
            </a:r>
            <a:r>
              <a:rPr lang="en-US" sz="2400" dirty="0" err="1" smtClean="0"/>
              <a:t>wiedzy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Niewykorzystanie</a:t>
            </a:r>
            <a:r>
              <a:rPr lang="en-US" sz="2800" dirty="0"/>
              <a:t> </a:t>
            </a:r>
            <a:r>
              <a:rPr lang="en-US" sz="2800" dirty="0" err="1" smtClean="0"/>
              <a:t>informacji</a:t>
            </a:r>
            <a:r>
              <a:rPr lang="en-US" sz="2800" dirty="0" smtClean="0"/>
              <a:t> </a:t>
            </a:r>
            <a:r>
              <a:rPr lang="en-US" sz="2800" dirty="0" err="1" smtClean="0"/>
              <a:t>zawartych</a:t>
            </a:r>
            <a:r>
              <a:rPr lang="en-US" sz="2800" dirty="0" smtClean="0"/>
              <a:t> w </a:t>
            </a:r>
            <a:r>
              <a:rPr lang="en-US" sz="2800" dirty="0" err="1" smtClean="0"/>
              <a:t>regułach</a:t>
            </a:r>
            <a:r>
              <a:rPr lang="en-US" sz="2800" dirty="0" smtClean="0"/>
              <a:t> </a:t>
            </a:r>
            <a:r>
              <a:rPr lang="en-US" sz="2800" dirty="0" err="1" smtClean="0"/>
              <a:t>gier</a:t>
            </a:r>
            <a:r>
              <a:rPr lang="en-US" sz="2800" dirty="0" smtClean="0"/>
              <a:t> </a:t>
            </a:r>
            <a:r>
              <a:rPr lang="en-US" sz="2800" dirty="0" err="1" smtClean="0"/>
              <a:t>opisanych</a:t>
            </a:r>
            <a:r>
              <a:rPr lang="en-US" sz="2800" dirty="0" smtClean="0"/>
              <a:t> w GDL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Tendencje</a:t>
            </a:r>
            <a:r>
              <a:rPr lang="en-US" sz="2800" dirty="0" smtClean="0"/>
              <a:t> do </a:t>
            </a:r>
            <a:r>
              <a:rPr lang="en-US" sz="2800" dirty="0" err="1" smtClean="0"/>
              <a:t>nadmiernie</a:t>
            </a:r>
            <a:r>
              <a:rPr lang="en-US" sz="2800" dirty="0" smtClean="0"/>
              <a:t> </a:t>
            </a:r>
            <a:r>
              <a:rPr lang="en-US" sz="2800" dirty="0" err="1" smtClean="0"/>
              <a:t>optymistycznej</a:t>
            </a:r>
            <a:r>
              <a:rPr lang="en-US" sz="2800" dirty="0" smtClean="0"/>
              <a:t> </a:t>
            </a:r>
            <a:r>
              <a:rPr lang="en-US" sz="2800" dirty="0" err="1" smtClean="0"/>
              <a:t>gry</a:t>
            </a:r>
            <a:r>
              <a:rPr lang="en-US" sz="2800" dirty="0" smtClean="0"/>
              <a:t>, </a:t>
            </a:r>
            <a:r>
              <a:rPr lang="en-US" sz="2800" dirty="0" err="1" smtClean="0"/>
              <a:t>jeśli</a:t>
            </a:r>
            <a:r>
              <a:rPr lang="en-US" sz="2800" dirty="0" smtClean="0"/>
              <a:t> </a:t>
            </a:r>
            <a:r>
              <a:rPr lang="en-US" sz="2800" dirty="0" err="1" smtClean="0"/>
              <a:t>niedostateczna</a:t>
            </a:r>
            <a:r>
              <a:rPr lang="en-US" sz="2800" dirty="0" smtClean="0"/>
              <a:t> </a:t>
            </a:r>
            <a:r>
              <a:rPr lang="en-US" sz="2800" dirty="0" err="1" smtClean="0"/>
              <a:t>ilość</a:t>
            </a:r>
            <a:r>
              <a:rPr lang="en-US" sz="2800" dirty="0" smtClean="0"/>
              <a:t> symulacji</a:t>
            </a:r>
          </a:p>
          <a:p>
            <a:r>
              <a:rPr lang="en-US" sz="2800" dirty="0"/>
              <a:t>	[Bjornsson, </a:t>
            </a:r>
            <a:r>
              <a:rPr lang="en-US" sz="2800" dirty="0" err="1"/>
              <a:t>Finnsson</a:t>
            </a:r>
            <a:r>
              <a:rPr lang="en-US" sz="2800" dirty="0"/>
              <a:t> - </a:t>
            </a:r>
            <a:r>
              <a:rPr lang="en-US" sz="2800" dirty="0" err="1"/>
              <a:t>CadiaPlayer</a:t>
            </a:r>
            <a:r>
              <a:rPr lang="en-US" sz="2800" dirty="0" smtClean="0"/>
              <a:t>]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Chęć</a:t>
            </a:r>
            <a:r>
              <a:rPr lang="en-US" sz="2800" dirty="0" smtClean="0"/>
              <a:t> </a:t>
            </a:r>
            <a:r>
              <a:rPr lang="en-US" sz="2800" dirty="0" err="1" smtClean="0"/>
              <a:t>postawienia</a:t>
            </a:r>
            <a:r>
              <a:rPr lang="en-US" sz="2800" dirty="0" smtClean="0"/>
              <a:t> </a:t>
            </a:r>
            <a:r>
              <a:rPr lang="en-US" sz="2800" dirty="0" err="1" smtClean="0"/>
              <a:t>kroku</a:t>
            </a:r>
            <a:r>
              <a:rPr lang="en-US" sz="2800" dirty="0" smtClean="0"/>
              <a:t> </a:t>
            </a:r>
            <a:r>
              <a:rPr lang="en-US" sz="2800" dirty="0" err="1" smtClean="0"/>
              <a:t>naprzód</a:t>
            </a:r>
            <a:r>
              <a:rPr lang="en-US" sz="28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+ UCT + </a:t>
            </a:r>
            <a:r>
              <a:rPr lang="en-US" dirty="0" err="1" smtClean="0"/>
              <a:t>Funkcja</a:t>
            </a:r>
            <a:r>
              <a:rPr lang="en-US" dirty="0" smtClean="0"/>
              <a:t> </a:t>
            </a:r>
            <a:r>
              <a:rPr lang="en-US" dirty="0" err="1" smtClean="0"/>
              <a:t>Ewaluacyjna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 </a:t>
            </a:r>
            <a:r>
              <a:rPr lang="en-US" dirty="0" err="1" smtClean="0"/>
              <a:t>fazie</a:t>
            </a:r>
            <a:r>
              <a:rPr lang="en-US" dirty="0" smtClean="0"/>
              <a:t> MC:</a:t>
            </a:r>
          </a:p>
          <a:p>
            <a:pPr marL="1200150" lvl="1" indent="-457200"/>
            <a:r>
              <a:rPr lang="en-US" dirty="0" err="1"/>
              <a:t>c</a:t>
            </a:r>
            <a:r>
              <a:rPr lang="en-US" dirty="0" err="1" smtClean="0"/>
              <a:t>ałkowite</a:t>
            </a:r>
            <a:r>
              <a:rPr lang="en-US" dirty="0" smtClean="0"/>
              <a:t> </a:t>
            </a:r>
            <a:r>
              <a:rPr lang="en-US" dirty="0" err="1" smtClean="0"/>
              <a:t>zastąpienie</a:t>
            </a:r>
            <a:r>
              <a:rPr lang="en-US" dirty="0" smtClean="0"/>
              <a:t> </a:t>
            </a:r>
            <a:r>
              <a:rPr lang="en-US" dirty="0" err="1" smtClean="0"/>
              <a:t>fazy</a:t>
            </a:r>
            <a:r>
              <a:rPr lang="en-US" dirty="0" smtClean="0"/>
              <a:t> </a:t>
            </a:r>
          </a:p>
          <a:p>
            <a:pPr lvl="1" indent="0">
              <a:buNone/>
            </a:pPr>
            <a:r>
              <a:rPr lang="en-US" dirty="0"/>
              <a:t>	</a:t>
            </a:r>
            <a:r>
              <a:rPr lang="en-US" dirty="0" smtClean="0"/>
              <a:t>    (z </a:t>
            </a:r>
            <a:r>
              <a:rPr lang="en-US" dirty="0" err="1" smtClean="0"/>
              <a:t>zadanym</a:t>
            </a:r>
            <a:r>
              <a:rPr lang="en-US" dirty="0" smtClean="0"/>
              <a:t> </a:t>
            </a:r>
            <a:r>
              <a:rPr lang="en-US" dirty="0" err="1" smtClean="0"/>
              <a:t>prawdopodobieństwem</a:t>
            </a:r>
            <a:r>
              <a:rPr lang="en-US" dirty="0" smtClean="0"/>
              <a:t>)</a:t>
            </a:r>
          </a:p>
          <a:p>
            <a:pPr marL="1200150" lvl="1" indent="-457200"/>
            <a:r>
              <a:rPr lang="en-US" dirty="0" err="1" smtClean="0"/>
              <a:t>zakończenie</a:t>
            </a:r>
            <a:r>
              <a:rPr lang="en-US" dirty="0" smtClean="0"/>
              <a:t> symulacji </a:t>
            </a:r>
            <a:r>
              <a:rPr lang="en-US" dirty="0" err="1" smtClean="0"/>
              <a:t>przed</a:t>
            </a:r>
            <a:r>
              <a:rPr lang="en-US" dirty="0" smtClean="0"/>
              <a:t> </a:t>
            </a:r>
            <a:r>
              <a:rPr lang="en-US" dirty="0" err="1" smtClean="0"/>
              <a:t>osiągnięciem</a:t>
            </a:r>
            <a:r>
              <a:rPr lang="en-US" dirty="0" smtClean="0"/>
              <a:t> </a:t>
            </a:r>
            <a:r>
              <a:rPr lang="en-US" dirty="0" err="1" smtClean="0"/>
              <a:t>końca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smtClean="0"/>
              <a:t>W </a:t>
            </a:r>
            <a:r>
              <a:rPr lang="en-US" dirty="0" err="1" smtClean="0"/>
              <a:t>fazie</a:t>
            </a:r>
            <a:r>
              <a:rPr lang="en-US" dirty="0" smtClean="0"/>
              <a:t>  UCT:</a:t>
            </a:r>
          </a:p>
          <a:p>
            <a:pPr marL="1200150" lvl="1" indent="-457200"/>
            <a:r>
              <a:rPr lang="en-US" dirty="0" err="1"/>
              <a:t>j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wstępne</a:t>
            </a:r>
            <a:r>
              <a:rPr lang="en-US" dirty="0" smtClean="0"/>
              <a:t> </a:t>
            </a:r>
            <a:r>
              <a:rPr lang="en-US" dirty="0" err="1" smtClean="0"/>
              <a:t>posortowanie</a:t>
            </a:r>
            <a:r>
              <a:rPr lang="en-US" dirty="0" smtClean="0"/>
              <a:t> </a:t>
            </a:r>
            <a:r>
              <a:rPr lang="en-US" dirty="0" err="1" smtClean="0"/>
              <a:t>ruchów</a:t>
            </a:r>
            <a:r>
              <a:rPr lang="en-US" dirty="0" smtClean="0"/>
              <a:t> </a:t>
            </a:r>
            <a:r>
              <a:rPr lang="en-US" dirty="0" err="1" smtClean="0"/>
              <a:t>nigdy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wypróbowanych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startowy</a:t>
            </a:r>
            <a:r>
              <a:rPr lang="en-US" dirty="0" smtClean="0"/>
              <a:t> </a:t>
            </a:r>
            <a:r>
              <a:rPr lang="en-US" dirty="0" err="1" smtClean="0"/>
              <a:t>szacunek</a:t>
            </a:r>
            <a:r>
              <a:rPr lang="en-US" dirty="0" smtClean="0"/>
              <a:t> </a:t>
            </a:r>
            <a:r>
              <a:rPr lang="en-US" dirty="0" err="1" smtClean="0"/>
              <a:t>ruchów</a:t>
            </a:r>
            <a:r>
              <a:rPr lang="en-US" dirty="0" smtClean="0"/>
              <a:t> z </a:t>
            </a:r>
            <a:r>
              <a:rPr lang="en-US" dirty="0" err="1" smtClean="0"/>
              <a:t>wagą</a:t>
            </a:r>
            <a:r>
              <a:rPr lang="en-US" dirty="0" smtClean="0"/>
              <a:t> </a:t>
            </a:r>
            <a:r>
              <a:rPr lang="en-US" dirty="0" err="1" smtClean="0"/>
              <a:t>odpowiadającą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symulacjom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ZałoŻENIA</a:t>
            </a:r>
            <a:r>
              <a:rPr lang="en-US" dirty="0" smtClean="0"/>
              <a:t> WYJŚCIOWE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Założenia</a:t>
            </a:r>
            <a:r>
              <a:rPr lang="en-US" dirty="0" smtClean="0"/>
              <a:t> </a:t>
            </a:r>
            <a:r>
              <a:rPr lang="en-US" dirty="0" err="1" smtClean="0"/>
              <a:t>wyjściowe</a:t>
            </a:r>
            <a:r>
              <a:rPr lang="en-US" dirty="0" smtClean="0"/>
              <a:t>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5841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Bazowanie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wypłatach</a:t>
            </a:r>
            <a:r>
              <a:rPr lang="en-US" dirty="0" smtClean="0"/>
              <a:t> </a:t>
            </a:r>
            <a:r>
              <a:rPr lang="en-US" dirty="0" err="1" smtClean="0"/>
              <a:t>osiąganych</a:t>
            </a:r>
            <a:r>
              <a:rPr lang="en-US" dirty="0" smtClean="0"/>
              <a:t> w </a:t>
            </a:r>
            <a:r>
              <a:rPr lang="en-US" dirty="0" err="1" smtClean="0"/>
              <a:t>terminalnych</a:t>
            </a:r>
            <a:r>
              <a:rPr lang="en-US" dirty="0" smtClean="0"/>
              <a:t> </a:t>
            </a:r>
            <a:r>
              <a:rPr lang="en-US" dirty="0" err="1" smtClean="0"/>
              <a:t>stanach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pPr marL="1200150" lvl="1" indent="-457200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err="1" smtClean="0"/>
              <a:t>stabilny</a:t>
            </a:r>
            <a:r>
              <a:rPr lang="en-US" dirty="0" smtClean="0"/>
              <a:t> </a:t>
            </a:r>
            <a:r>
              <a:rPr lang="en-US" dirty="0" err="1" smtClean="0"/>
              <a:t>punkt</a:t>
            </a:r>
            <a:r>
              <a:rPr lang="en-US" dirty="0" smtClean="0"/>
              <a:t> zaczepienia w GGP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149352"/>
            <a:ext cx="8229600" cy="1584175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Przeprowadzanie symulacji </a:t>
            </a:r>
            <a:r>
              <a:rPr lang="en-US" dirty="0" err="1" smtClean="0"/>
              <a:t>również</a:t>
            </a:r>
            <a:r>
              <a:rPr lang="en-US" dirty="0" smtClean="0"/>
              <a:t> w </a:t>
            </a:r>
            <a:r>
              <a:rPr lang="en-US" dirty="0" err="1" smtClean="0"/>
              <a:t>trakcie</a:t>
            </a:r>
            <a:r>
              <a:rPr lang="en-US" dirty="0" smtClean="0"/>
              <a:t> </a:t>
            </a:r>
            <a:r>
              <a:rPr lang="en-US" dirty="0" err="1" smtClean="0"/>
              <a:t>rozgrywki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dostosowywać</a:t>
            </a:r>
            <a:r>
              <a:rPr lang="en-US" dirty="0" smtClean="0"/>
              <a:t> </a:t>
            </a:r>
            <a:r>
              <a:rPr lang="en-US" dirty="0" err="1" smtClean="0"/>
              <a:t>ocenę</a:t>
            </a:r>
            <a:r>
              <a:rPr lang="en-US" dirty="0" smtClean="0"/>
              <a:t> do </a:t>
            </a:r>
            <a:r>
              <a:rPr lang="en-US" dirty="0" err="1" smtClean="0"/>
              <a:t>bieżącej</a:t>
            </a:r>
            <a:r>
              <a:rPr lang="en-US" dirty="0" smtClean="0"/>
              <a:t> </a:t>
            </a:r>
            <a:r>
              <a:rPr lang="en-US" dirty="0" err="1" smtClean="0"/>
              <a:t>sytuacji</a:t>
            </a:r>
            <a:r>
              <a:rPr lang="en-US" dirty="0" smtClean="0"/>
              <a:t> (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MC + UCT)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885927"/>
            <a:ext cx="8229600" cy="1135361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Redukcja </a:t>
            </a:r>
            <a:r>
              <a:rPr lang="en-US" dirty="0" err="1" smtClean="0"/>
              <a:t>kosztownych</a:t>
            </a:r>
            <a:r>
              <a:rPr lang="en-US" dirty="0" smtClean="0"/>
              <a:t> </a:t>
            </a:r>
            <a:r>
              <a:rPr lang="en-US" dirty="0" err="1" smtClean="0"/>
              <a:t>obliczeń</a:t>
            </a:r>
            <a:r>
              <a:rPr lang="en-US" dirty="0" smtClean="0"/>
              <a:t> </a:t>
            </a:r>
            <a:r>
              <a:rPr lang="en-US" dirty="0" err="1" smtClean="0"/>
              <a:t>wyznaczania</a:t>
            </a:r>
            <a:r>
              <a:rPr lang="en-US" dirty="0" smtClean="0"/>
              <a:t> </a:t>
            </a:r>
            <a:r>
              <a:rPr lang="en-US" dirty="0" err="1" smtClean="0"/>
              <a:t>stanów</a:t>
            </a:r>
            <a:r>
              <a:rPr lang="en-US" dirty="0" smtClean="0"/>
              <a:t> w </a:t>
            </a:r>
            <a:r>
              <a:rPr lang="en-US" dirty="0" err="1" smtClean="0"/>
              <a:t>miarę</a:t>
            </a:r>
            <a:r>
              <a:rPr lang="en-US" dirty="0" smtClean="0"/>
              <a:t> </a:t>
            </a:r>
            <a:r>
              <a:rPr lang="en-US" dirty="0" err="1" smtClean="0"/>
              <a:t>możliwości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 </a:t>
            </a:r>
            <a:r>
              <a:rPr lang="en-US" dirty="0" err="1" smtClean="0"/>
              <a:t>swoich</a:t>
            </a:r>
            <a:r>
              <a:rPr lang="en-US" dirty="0" smtClean="0"/>
              <a:t> </a:t>
            </a:r>
            <a:r>
              <a:rPr lang="en-US" dirty="0" err="1" smtClean="0"/>
              <a:t>czasach</a:t>
            </a:r>
            <a:r>
              <a:rPr lang="en-US" dirty="0" smtClean="0"/>
              <a:t> </a:t>
            </a:r>
            <a:r>
              <a:rPr lang="en-US" dirty="0" err="1" smtClean="0"/>
              <a:t>potężny</a:t>
            </a:r>
            <a:r>
              <a:rPr lang="en-US" dirty="0" smtClean="0"/>
              <a:t> </a:t>
            </a:r>
            <a:r>
              <a:rPr lang="en-US" dirty="0" err="1" smtClean="0"/>
              <a:t>superkomputer</a:t>
            </a:r>
            <a:r>
              <a:rPr lang="en-US" dirty="0" smtClean="0"/>
              <a:t>, </a:t>
            </a:r>
            <a:r>
              <a:rPr lang="en-US" dirty="0" err="1" smtClean="0"/>
              <a:t>uzbrojony</a:t>
            </a:r>
            <a:r>
              <a:rPr lang="en-US" dirty="0" smtClean="0"/>
              <a:t> w program do </a:t>
            </a:r>
            <a:r>
              <a:rPr lang="en-US" dirty="0" err="1" smtClean="0"/>
              <a:t>gry</a:t>
            </a:r>
            <a:r>
              <a:rPr lang="en-US" dirty="0" smtClean="0"/>
              <a:t> w </a:t>
            </a:r>
            <a:r>
              <a:rPr lang="en-US" dirty="0" err="1" smtClean="0"/>
              <a:t>szachy</a:t>
            </a:r>
            <a:endParaRPr lang="en-US" dirty="0" smtClean="0"/>
          </a:p>
          <a:p>
            <a:pPr lvl="1"/>
            <a:r>
              <a:rPr lang="en-US" dirty="0" smtClean="0"/>
              <a:t>Program </a:t>
            </a:r>
            <a:r>
              <a:rPr lang="en-US" dirty="0" err="1" smtClean="0"/>
              <a:t>napisany</a:t>
            </a:r>
            <a:r>
              <a:rPr lang="en-US" dirty="0" smtClean="0"/>
              <a:t> w C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 smtClean="0"/>
              <a:t>Przeszukiwał</a:t>
            </a:r>
            <a:r>
              <a:rPr lang="en-US" dirty="0" smtClean="0"/>
              <a:t> 200 000 000 </a:t>
            </a:r>
            <a:r>
              <a:rPr lang="en-US" dirty="0" err="1" smtClean="0"/>
              <a:t>pozycji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sekundę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Pokonał</a:t>
            </a:r>
            <a:r>
              <a:rPr lang="en-US" dirty="0" smtClean="0"/>
              <a:t> </a:t>
            </a:r>
            <a:r>
              <a:rPr lang="en-US" dirty="0" err="1" smtClean="0"/>
              <a:t>urzędującego</a:t>
            </a:r>
            <a:r>
              <a:rPr lang="en-US" dirty="0" smtClean="0"/>
              <a:t> </a:t>
            </a:r>
            <a:r>
              <a:rPr lang="en-US" dirty="0" err="1" smtClean="0"/>
              <a:t>mistrza</a:t>
            </a:r>
            <a:r>
              <a:rPr lang="en-US" dirty="0" smtClean="0"/>
              <a:t> </a:t>
            </a:r>
            <a:r>
              <a:rPr lang="en-US" dirty="0" err="1" smtClean="0"/>
              <a:t>świata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Ale </a:t>
            </a:r>
            <a:r>
              <a:rPr lang="en-US" b="1" dirty="0" err="1" smtClean="0"/>
              <a:t>nie</a:t>
            </a:r>
            <a:r>
              <a:rPr lang="en-US" b="1" dirty="0" smtClean="0"/>
              <a:t> </a:t>
            </a:r>
            <a:r>
              <a:rPr lang="en-US" b="1" dirty="0" err="1" smtClean="0"/>
              <a:t>potrafił</a:t>
            </a:r>
            <a:r>
              <a:rPr lang="en-US" b="1" dirty="0" smtClean="0"/>
              <a:t> </a:t>
            </a:r>
            <a:r>
              <a:rPr lang="en-US" b="1" dirty="0" err="1" smtClean="0"/>
              <a:t>grać</a:t>
            </a:r>
            <a:r>
              <a:rPr lang="en-US" b="1" dirty="0" smtClean="0"/>
              <a:t> </a:t>
            </a:r>
            <a:r>
              <a:rPr lang="en-US" b="1" dirty="0" err="1" smtClean="0"/>
              <a:t>nawet</a:t>
            </a:r>
            <a:r>
              <a:rPr lang="en-US" b="1" dirty="0" smtClean="0"/>
              <a:t> w </a:t>
            </a:r>
            <a:r>
              <a:rPr lang="en-US" b="1" dirty="0" err="1" smtClean="0"/>
              <a:t>kółko</a:t>
            </a:r>
            <a:r>
              <a:rPr lang="en-US" b="1" dirty="0" smtClean="0"/>
              <a:t> i </a:t>
            </a:r>
            <a:r>
              <a:rPr lang="en-US" b="1" dirty="0" err="1" smtClean="0"/>
              <a:t>krzyżyk</a:t>
            </a:r>
            <a:r>
              <a:rPr lang="en-US" b="1" dirty="0" smtClean="0"/>
              <a:t>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Założenia</a:t>
            </a:r>
            <a:r>
              <a:rPr lang="en-US" dirty="0" smtClean="0"/>
              <a:t> </a:t>
            </a:r>
            <a:r>
              <a:rPr lang="en-US" dirty="0" err="1" smtClean="0"/>
              <a:t>wyjściowe</a:t>
            </a:r>
            <a:r>
              <a:rPr lang="en-US" dirty="0" smtClean="0"/>
              <a:t>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720079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Chociaż</a:t>
            </a:r>
            <a:r>
              <a:rPr lang="en-US" dirty="0" smtClean="0"/>
              <a:t> </a:t>
            </a:r>
            <a:r>
              <a:rPr lang="en-US" dirty="0" err="1" smtClean="0"/>
              <a:t>częściowe</a:t>
            </a:r>
            <a:r>
              <a:rPr lang="en-US" dirty="0" smtClean="0"/>
              <a:t> </a:t>
            </a:r>
            <a:r>
              <a:rPr lang="en-US" dirty="0" err="1" smtClean="0"/>
              <a:t>wykorzystanie</a:t>
            </a:r>
            <a:r>
              <a:rPr lang="en-US" dirty="0" smtClean="0"/>
              <a:t> </a:t>
            </a:r>
            <a:r>
              <a:rPr lang="en-US" dirty="0" err="1" smtClean="0"/>
              <a:t>zasad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4515" y="2636912"/>
            <a:ext cx="8229600" cy="1512168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Umożliwienie</a:t>
            </a:r>
            <a:r>
              <a:rPr lang="en-US" dirty="0" smtClean="0"/>
              <a:t> </a:t>
            </a:r>
            <a:r>
              <a:rPr lang="en-US" dirty="0" err="1" smtClean="0"/>
              <a:t>stosowania</a:t>
            </a:r>
            <a:r>
              <a:rPr lang="en-US" dirty="0" smtClean="0"/>
              <a:t> </a:t>
            </a:r>
            <a:r>
              <a:rPr lang="en-US" dirty="0" err="1" smtClean="0"/>
              <a:t>różnorodnych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analizując</a:t>
            </a:r>
            <a:r>
              <a:rPr lang="en-US" dirty="0" smtClean="0"/>
              <a:t> </a:t>
            </a:r>
            <a:r>
              <a:rPr lang="en-US" dirty="0" err="1" smtClean="0"/>
              <a:t>dotychczasowe</a:t>
            </a:r>
            <a:r>
              <a:rPr lang="en-US" dirty="0" smtClean="0"/>
              <a:t> </a:t>
            </a:r>
            <a:r>
              <a:rPr lang="en-US" dirty="0" err="1" smtClean="0"/>
              <a:t>turnieje</a:t>
            </a:r>
            <a:r>
              <a:rPr lang="en-US" dirty="0" smtClean="0"/>
              <a:t> GGP: </a:t>
            </a:r>
            <a:r>
              <a:rPr lang="en-US" dirty="0" err="1" smtClean="0"/>
              <a:t>gracze</a:t>
            </a:r>
            <a:r>
              <a:rPr lang="en-US" dirty="0" smtClean="0"/>
              <a:t> </a:t>
            </a:r>
            <a:r>
              <a:rPr lang="en-US" dirty="0" err="1" smtClean="0"/>
              <a:t>różnie</a:t>
            </a:r>
            <a:r>
              <a:rPr lang="en-US" dirty="0" smtClean="0"/>
              <a:t> </a:t>
            </a:r>
            <a:r>
              <a:rPr lang="en-US" dirty="0" err="1" smtClean="0"/>
              <a:t>radzą</a:t>
            </a:r>
            <a:r>
              <a:rPr lang="en-US" dirty="0" smtClean="0"/>
              <a:t> </a:t>
            </a:r>
            <a:r>
              <a:rPr lang="en-US" dirty="0" err="1" smtClean="0"/>
              <a:t>sobie</a:t>
            </a:r>
            <a:r>
              <a:rPr lang="en-US" dirty="0" smtClean="0"/>
              <a:t> w </a:t>
            </a:r>
            <a:r>
              <a:rPr lang="en-US" dirty="0" err="1" smtClean="0"/>
              <a:t>zależności</a:t>
            </a:r>
            <a:r>
              <a:rPr lang="en-US" dirty="0" smtClean="0"/>
              <a:t> od </a:t>
            </a:r>
            <a:r>
              <a:rPr lang="en-US" dirty="0" err="1" smtClean="0"/>
              <a:t>konkretnych</a:t>
            </a:r>
            <a:r>
              <a:rPr lang="en-US" dirty="0" smtClean="0"/>
              <a:t> </a:t>
            </a:r>
            <a:r>
              <a:rPr lang="en-US" dirty="0" err="1" smtClean="0"/>
              <a:t>gier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581128"/>
            <a:ext cx="8229600" cy="1135361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 </a:t>
            </a:r>
            <a:r>
              <a:rPr lang="en-US" dirty="0" err="1" smtClean="0"/>
              <a:t>Mechanizm</a:t>
            </a:r>
            <a:r>
              <a:rPr lang="en-US" dirty="0" smtClean="0"/>
              <a:t> </a:t>
            </a:r>
            <a:r>
              <a:rPr lang="en-US" dirty="0" err="1" smtClean="0"/>
              <a:t>nauki</a:t>
            </a:r>
            <a:r>
              <a:rPr lang="en-US" dirty="0" smtClean="0"/>
              <a:t> w </a:t>
            </a:r>
            <a:r>
              <a:rPr lang="en-US" dirty="0" err="1" smtClean="0"/>
              <a:t>postaci</a:t>
            </a:r>
            <a:r>
              <a:rPr lang="en-US" dirty="0" smtClean="0"/>
              <a:t> </a:t>
            </a:r>
            <a:r>
              <a:rPr lang="en-US" dirty="0" err="1" smtClean="0"/>
              <a:t>dynamicznej</a:t>
            </a:r>
            <a:r>
              <a:rPr lang="en-US" dirty="0" smtClean="0"/>
              <a:t>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stosowanych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Rozwiązanie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Monte-Carlo</a:t>
            </a:r>
          </a:p>
          <a:p>
            <a:pPr marL="1200150" lvl="1" indent="-457200"/>
            <a:r>
              <a:rPr lang="en-US" dirty="0" err="1"/>
              <a:t>n</a:t>
            </a:r>
            <a:r>
              <a:rPr lang="en-US" dirty="0" err="1" smtClean="0"/>
              <a:t>owe</a:t>
            </a:r>
            <a:r>
              <a:rPr lang="en-US" dirty="0" smtClean="0"/>
              <a:t> </a:t>
            </a:r>
            <a:r>
              <a:rPr lang="en-US" dirty="0" err="1" smtClean="0"/>
              <a:t>podejście</a:t>
            </a:r>
            <a:r>
              <a:rPr lang="en-US" dirty="0" smtClean="0"/>
              <a:t> </a:t>
            </a:r>
            <a:r>
              <a:rPr lang="en-US" dirty="0" err="1" smtClean="0"/>
              <a:t>wg</a:t>
            </a:r>
            <a:r>
              <a:rPr lang="en-US" dirty="0" smtClean="0"/>
              <a:t> </a:t>
            </a:r>
            <a:r>
              <a:rPr lang="en-US" dirty="0" err="1" smtClean="0"/>
              <a:t>mojej</a:t>
            </a:r>
            <a:r>
              <a:rPr lang="en-US" dirty="0" smtClean="0"/>
              <a:t> </a:t>
            </a:r>
            <a:r>
              <a:rPr lang="en-US" dirty="0" err="1" smtClean="0"/>
              <a:t>wiedzy</a:t>
            </a:r>
            <a:endParaRPr lang="en-US" dirty="0" smtClean="0"/>
          </a:p>
          <a:p>
            <a:pPr marL="1200150" lvl="1" indent="-457200"/>
            <a:endParaRPr lang="en-US" dirty="0"/>
          </a:p>
          <a:p>
            <a:pPr marL="457200" indent="-457200"/>
            <a:r>
              <a:rPr lang="en-US" dirty="0" smtClean="0"/>
              <a:t>W </a:t>
            </a:r>
            <a:r>
              <a:rPr lang="en-US" dirty="0" err="1" smtClean="0"/>
              <a:t>obrębie</a:t>
            </a:r>
            <a:r>
              <a:rPr lang="en-US" dirty="0" smtClean="0"/>
              <a:t> </a:t>
            </a:r>
            <a:r>
              <a:rPr lang="en-US" dirty="0" err="1" smtClean="0"/>
              <a:t>znanej</a:t>
            </a:r>
            <a:r>
              <a:rPr lang="en-US" dirty="0" smtClean="0"/>
              <a:t> </a:t>
            </a:r>
            <a:r>
              <a:rPr lang="en-US" dirty="0" err="1" smtClean="0"/>
              <a:t>częsci</a:t>
            </a:r>
            <a:r>
              <a:rPr lang="en-US" dirty="0" smtClean="0"/>
              <a:t> </a:t>
            </a:r>
            <a:r>
              <a:rPr lang="en-US" dirty="0" err="1" smtClean="0"/>
              <a:t>drzewa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/>
              <a:t>s</a:t>
            </a:r>
            <a:r>
              <a:rPr lang="en-US" dirty="0" err="1" smtClean="0"/>
              <a:t>tosujemy</a:t>
            </a:r>
            <a:r>
              <a:rPr lang="en-US" dirty="0" smtClean="0"/>
              <a:t> </a:t>
            </a:r>
            <a:r>
              <a:rPr lang="en-US" dirty="0" err="1" smtClean="0"/>
              <a:t>metodę</a:t>
            </a:r>
            <a:r>
              <a:rPr lang="en-US" dirty="0" smtClean="0"/>
              <a:t> UCT</a:t>
            </a:r>
          </a:p>
          <a:p>
            <a:pPr marL="457200" indent="-457200"/>
            <a:r>
              <a:rPr lang="en-US" dirty="0" smtClean="0"/>
              <a:t>W </a:t>
            </a:r>
            <a:r>
              <a:rPr lang="en-US" dirty="0" err="1" smtClean="0"/>
              <a:t>obrębie</a:t>
            </a:r>
            <a:r>
              <a:rPr lang="en-US" dirty="0" smtClean="0"/>
              <a:t> </a:t>
            </a:r>
            <a:r>
              <a:rPr lang="en-US" dirty="0" err="1" smtClean="0"/>
              <a:t>nieznanej</a:t>
            </a:r>
            <a:r>
              <a:rPr lang="en-US" dirty="0" smtClean="0"/>
              <a:t> </a:t>
            </a:r>
            <a:r>
              <a:rPr lang="en-US" dirty="0" err="1" smtClean="0"/>
              <a:t>częsci</a:t>
            </a:r>
            <a:r>
              <a:rPr lang="en-US" dirty="0" smtClean="0"/>
              <a:t> </a:t>
            </a:r>
            <a:r>
              <a:rPr lang="en-US" dirty="0" err="1" smtClean="0"/>
              <a:t>drzewa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/>
              <a:t>z</a:t>
            </a:r>
            <a:r>
              <a:rPr lang="en-US" dirty="0" err="1" smtClean="0"/>
              <a:t>amiast</a:t>
            </a:r>
            <a:r>
              <a:rPr lang="en-US" dirty="0" smtClean="0"/>
              <a:t> </a:t>
            </a:r>
            <a:r>
              <a:rPr lang="en-US" dirty="0" err="1" smtClean="0"/>
              <a:t>grać</a:t>
            </a:r>
            <a:r>
              <a:rPr lang="en-US" dirty="0" smtClean="0"/>
              <a:t> </a:t>
            </a:r>
            <a:r>
              <a:rPr lang="en-US" dirty="0" err="1" smtClean="0"/>
              <a:t>losowo</a:t>
            </a:r>
            <a:r>
              <a:rPr lang="en-US" dirty="0" smtClean="0"/>
              <a:t>, </a:t>
            </a:r>
            <a:r>
              <a:rPr lang="en-US" dirty="0" err="1" smtClean="0"/>
              <a:t>eksplorujemy</a:t>
            </a:r>
            <a:r>
              <a:rPr lang="en-US" dirty="0" smtClean="0"/>
              <a:t> </a:t>
            </a:r>
            <a:r>
              <a:rPr lang="en-US" dirty="0" err="1" smtClean="0"/>
              <a:t>zgodnie</a:t>
            </a:r>
            <a:r>
              <a:rPr lang="en-US" dirty="0" smtClean="0"/>
              <a:t> z </a:t>
            </a:r>
            <a:r>
              <a:rPr lang="en-US" dirty="0" err="1" smtClean="0"/>
              <a:t>określoną</a:t>
            </a:r>
            <a:r>
              <a:rPr lang="en-US" dirty="0" smtClean="0"/>
              <a:t> </a:t>
            </a:r>
            <a:r>
              <a:rPr lang="en-US" dirty="0" err="1" smtClean="0"/>
              <a:t>polityką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Monte-Carlo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096343"/>
          </a:xfrm>
        </p:spPr>
        <p:txBody>
          <a:bodyPr/>
          <a:lstStyle/>
          <a:p>
            <a:r>
              <a:rPr lang="en-US" dirty="0" err="1" smtClean="0"/>
              <a:t>Prowadząc</a:t>
            </a:r>
            <a:r>
              <a:rPr lang="en-US" dirty="0" smtClean="0"/>
              <a:t> </a:t>
            </a:r>
            <a:r>
              <a:rPr lang="en-US" dirty="0" err="1" smtClean="0"/>
              <a:t>symulację</a:t>
            </a:r>
            <a:r>
              <a:rPr lang="en-US" dirty="0" smtClean="0"/>
              <a:t> MC </a:t>
            </a:r>
            <a:r>
              <a:rPr lang="en-US" dirty="0" err="1" smtClean="0"/>
              <a:t>musimy</a:t>
            </a:r>
            <a:r>
              <a:rPr lang="en-US" dirty="0" smtClean="0"/>
              <a:t> </a:t>
            </a:r>
            <a:r>
              <a:rPr lang="en-US" dirty="0" err="1" smtClean="0"/>
              <a:t>znać</a:t>
            </a:r>
            <a:r>
              <a:rPr lang="en-US" dirty="0" smtClean="0"/>
              <a:t> </a:t>
            </a:r>
            <a:r>
              <a:rPr lang="en-US" dirty="0" err="1" smtClean="0"/>
              <a:t>konsekwencje</a:t>
            </a:r>
            <a:r>
              <a:rPr lang="en-US" dirty="0" smtClean="0"/>
              <a:t> </a:t>
            </a:r>
            <a:r>
              <a:rPr lang="en-US" dirty="0" err="1" smtClean="0"/>
              <a:t>wykonywach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Pobierz</a:t>
            </a:r>
            <a:r>
              <a:rPr lang="en-US" dirty="0" smtClean="0"/>
              <a:t> </a:t>
            </a:r>
            <a:r>
              <a:rPr lang="en-US" dirty="0" err="1" smtClean="0"/>
              <a:t>legalne</a:t>
            </a:r>
            <a:r>
              <a:rPr lang="en-US" dirty="0" smtClean="0"/>
              <a:t> </a:t>
            </a:r>
            <a:r>
              <a:rPr lang="en-US" dirty="0" err="1" smtClean="0"/>
              <a:t>akcje</a:t>
            </a:r>
            <a:r>
              <a:rPr lang="en-US" dirty="0" smtClean="0"/>
              <a:t> w </a:t>
            </a:r>
            <a:r>
              <a:rPr lang="en-US" dirty="0" err="1" smtClean="0"/>
              <a:t>danym</a:t>
            </a:r>
            <a:r>
              <a:rPr lang="en-US" dirty="0" smtClean="0"/>
              <a:t> </a:t>
            </a:r>
            <a:r>
              <a:rPr lang="en-US" dirty="0" err="1" smtClean="0"/>
              <a:t>stanie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Zasymuluj</a:t>
            </a:r>
            <a:r>
              <a:rPr lang="en-US" dirty="0" smtClean="0"/>
              <a:t> </a:t>
            </a:r>
            <a:r>
              <a:rPr lang="en-US" dirty="0" err="1" smtClean="0"/>
              <a:t>następny</a:t>
            </a:r>
            <a:r>
              <a:rPr lang="en-US" dirty="0" smtClean="0"/>
              <a:t> </a:t>
            </a:r>
            <a:r>
              <a:rPr lang="en-US" dirty="0" err="1" smtClean="0"/>
              <a:t>stan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każdej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Wybierz</a:t>
            </a:r>
            <a:r>
              <a:rPr lang="en-US" dirty="0" smtClean="0"/>
              <a:t> </a:t>
            </a:r>
            <a:r>
              <a:rPr lang="en-US" dirty="0" err="1" smtClean="0"/>
              <a:t>akcje</a:t>
            </a:r>
            <a:r>
              <a:rPr lang="en-US" dirty="0" smtClean="0"/>
              <a:t> </a:t>
            </a:r>
            <a:r>
              <a:rPr lang="en-US" dirty="0" err="1" smtClean="0"/>
              <a:t>prowadzącą</a:t>
            </a:r>
            <a:r>
              <a:rPr lang="en-US" dirty="0" smtClean="0"/>
              <a:t> do </a:t>
            </a:r>
            <a:r>
              <a:rPr lang="en-US" dirty="0" err="1" smtClean="0"/>
              <a:t>najlepszego</a:t>
            </a:r>
            <a:r>
              <a:rPr lang="en-US" dirty="0" smtClean="0"/>
              <a:t> </a:t>
            </a:r>
            <a:r>
              <a:rPr lang="en-US" dirty="0" err="1" smtClean="0"/>
              <a:t>stanu</a:t>
            </a:r>
            <a:r>
              <a:rPr lang="en-US" dirty="0" smtClean="0"/>
              <a:t> </a:t>
            </a:r>
          </a:p>
          <a:p>
            <a:pPr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zgodnie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stosowaną</a:t>
            </a:r>
            <a:r>
              <a:rPr lang="en-US" dirty="0" smtClean="0"/>
              <a:t> </a:t>
            </a:r>
            <a:r>
              <a:rPr lang="en-US" dirty="0" err="1" smtClean="0"/>
              <a:t>polityką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pPr marL="1200150" lvl="1" indent="-457200"/>
            <a:endParaRPr lang="en-US" dirty="0" smtClean="0"/>
          </a:p>
          <a:p>
            <a:pPr marL="120015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885927"/>
            <a:ext cx="8229600" cy="1135361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Obserwacja</a:t>
            </a:r>
            <a:endParaRPr lang="en-US" dirty="0" smtClean="0"/>
          </a:p>
          <a:p>
            <a:pPr lvl="1" indent="0">
              <a:buNone/>
            </a:pPr>
            <a:r>
              <a:rPr lang="en-US" dirty="0" err="1" smtClean="0"/>
              <a:t>Precyzjny</a:t>
            </a:r>
            <a:r>
              <a:rPr lang="en-US" dirty="0" smtClean="0"/>
              <a:t> interpreter </a:t>
            </a:r>
            <a:r>
              <a:rPr lang="en-US" dirty="0" err="1" smtClean="0"/>
              <a:t>reguł</a:t>
            </a:r>
            <a:r>
              <a:rPr lang="en-US" dirty="0" smtClean="0"/>
              <a:t> (</a:t>
            </a:r>
            <a:r>
              <a:rPr lang="en-US" dirty="0" err="1" smtClean="0"/>
              <a:t>np</a:t>
            </a:r>
            <a:r>
              <a:rPr lang="en-US" dirty="0" smtClean="0"/>
              <a:t>. Prolog) </a:t>
            </a:r>
            <a:r>
              <a:rPr lang="en-US" dirty="0" err="1" smtClean="0"/>
              <a:t>niezbędny</a:t>
            </a:r>
            <a:r>
              <a:rPr lang="en-US" dirty="0" smtClean="0"/>
              <a:t> jest </a:t>
            </a:r>
            <a:r>
              <a:rPr lang="en-US" dirty="0" err="1" smtClean="0"/>
              <a:t>wyłącznie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punktów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oraz</a:t>
            </a:r>
            <a:r>
              <a:rPr lang="en-US" dirty="0" smtClean="0"/>
              <a:t> </a:t>
            </a:r>
            <a:r>
              <a:rPr lang="en-US" b="1" dirty="0" smtClean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8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Monte-Carlo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096343"/>
          </a:xfrm>
        </p:spPr>
        <p:txBody>
          <a:bodyPr/>
          <a:lstStyle/>
          <a:p>
            <a:r>
              <a:rPr lang="en-US" dirty="0" err="1" smtClean="0"/>
              <a:t>Prowadząc</a:t>
            </a:r>
            <a:r>
              <a:rPr lang="en-US" dirty="0" smtClean="0"/>
              <a:t> </a:t>
            </a:r>
            <a:r>
              <a:rPr lang="en-US" dirty="0" err="1" smtClean="0"/>
              <a:t>symulację</a:t>
            </a:r>
            <a:r>
              <a:rPr lang="en-US" dirty="0" smtClean="0"/>
              <a:t> MC </a:t>
            </a:r>
            <a:r>
              <a:rPr lang="en-US" dirty="0" err="1" smtClean="0"/>
              <a:t>musimy</a:t>
            </a:r>
            <a:r>
              <a:rPr lang="en-US" dirty="0" smtClean="0"/>
              <a:t> </a:t>
            </a:r>
            <a:r>
              <a:rPr lang="en-US" dirty="0" err="1" smtClean="0"/>
              <a:t>znać</a:t>
            </a:r>
            <a:r>
              <a:rPr lang="en-US" dirty="0" smtClean="0"/>
              <a:t> </a:t>
            </a:r>
            <a:r>
              <a:rPr lang="en-US" dirty="0" err="1" smtClean="0"/>
              <a:t>konsekwencje</a:t>
            </a:r>
            <a:r>
              <a:rPr lang="en-US" dirty="0" smtClean="0"/>
              <a:t> </a:t>
            </a:r>
            <a:r>
              <a:rPr lang="en-US" dirty="0" err="1" smtClean="0"/>
              <a:t>wykonywach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Pobierz</a:t>
            </a:r>
            <a:r>
              <a:rPr lang="en-US" dirty="0" smtClean="0"/>
              <a:t> </a:t>
            </a:r>
            <a:r>
              <a:rPr lang="en-US" dirty="0" err="1" smtClean="0"/>
              <a:t>legalne</a:t>
            </a:r>
            <a:r>
              <a:rPr lang="en-US" dirty="0" smtClean="0"/>
              <a:t> </a:t>
            </a:r>
            <a:r>
              <a:rPr lang="en-US" dirty="0" err="1" smtClean="0"/>
              <a:t>akcje</a:t>
            </a:r>
            <a:r>
              <a:rPr lang="en-US" dirty="0" smtClean="0"/>
              <a:t> w </a:t>
            </a:r>
            <a:r>
              <a:rPr lang="en-US" dirty="0" err="1" smtClean="0"/>
              <a:t>danym</a:t>
            </a:r>
            <a:r>
              <a:rPr lang="en-US" dirty="0" smtClean="0"/>
              <a:t> </a:t>
            </a:r>
            <a:r>
              <a:rPr lang="en-US" dirty="0" err="1" smtClean="0"/>
              <a:t>stanie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Zasymuluj</a:t>
            </a:r>
            <a:r>
              <a:rPr lang="en-US" dirty="0" smtClean="0"/>
              <a:t> </a:t>
            </a:r>
            <a:r>
              <a:rPr lang="en-US" dirty="0" err="1" smtClean="0"/>
              <a:t>następny</a:t>
            </a:r>
            <a:r>
              <a:rPr lang="en-US" dirty="0" smtClean="0"/>
              <a:t> </a:t>
            </a:r>
            <a:r>
              <a:rPr lang="en-US" dirty="0" err="1" smtClean="0"/>
              <a:t>stan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każdej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Wybierz</a:t>
            </a:r>
            <a:r>
              <a:rPr lang="en-US" dirty="0" smtClean="0"/>
              <a:t> </a:t>
            </a:r>
            <a:r>
              <a:rPr lang="en-US" dirty="0" err="1" smtClean="0"/>
              <a:t>akcje</a:t>
            </a:r>
            <a:r>
              <a:rPr lang="en-US" dirty="0" smtClean="0"/>
              <a:t> </a:t>
            </a:r>
            <a:r>
              <a:rPr lang="en-US" dirty="0" err="1" smtClean="0"/>
              <a:t>prowadzącą</a:t>
            </a:r>
            <a:r>
              <a:rPr lang="en-US" dirty="0" smtClean="0"/>
              <a:t> do </a:t>
            </a:r>
            <a:r>
              <a:rPr lang="en-US" dirty="0" err="1" smtClean="0"/>
              <a:t>najlepszego</a:t>
            </a:r>
            <a:r>
              <a:rPr lang="en-US" dirty="0" smtClean="0"/>
              <a:t> </a:t>
            </a:r>
            <a:r>
              <a:rPr lang="en-US" dirty="0" err="1" smtClean="0"/>
              <a:t>stanu</a:t>
            </a:r>
            <a:r>
              <a:rPr lang="en-US" dirty="0" smtClean="0"/>
              <a:t> </a:t>
            </a:r>
          </a:p>
          <a:p>
            <a:pPr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zgodnie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stosowaną</a:t>
            </a:r>
            <a:r>
              <a:rPr lang="en-US" dirty="0" smtClean="0"/>
              <a:t> </a:t>
            </a:r>
            <a:r>
              <a:rPr lang="en-US" dirty="0" err="1" smtClean="0"/>
              <a:t>polityką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pPr marL="1200150" lvl="1" indent="-457200"/>
            <a:endParaRPr lang="en-US" dirty="0" smtClean="0"/>
          </a:p>
          <a:p>
            <a:pPr marL="120015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885927"/>
            <a:ext cx="8229600" cy="631305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Tam </a:t>
            </a:r>
            <a:r>
              <a:rPr lang="en-US" dirty="0" err="1" smtClean="0"/>
              <a:t>gdzie</a:t>
            </a:r>
            <a:r>
              <a:rPr lang="en-US" dirty="0" smtClean="0"/>
              <a:t> </a:t>
            </a:r>
            <a:r>
              <a:rPr lang="en-US" dirty="0" err="1" smtClean="0"/>
              <a:t>możemy</a:t>
            </a:r>
            <a:r>
              <a:rPr lang="en-US" dirty="0" smtClean="0"/>
              <a:t> </a:t>
            </a:r>
            <a:r>
              <a:rPr lang="en-US" dirty="0" err="1" smtClean="0"/>
              <a:t>unikamy</a:t>
            </a:r>
            <a:r>
              <a:rPr lang="en-US" dirty="0" smtClean="0"/>
              <a:t> </a:t>
            </a:r>
            <a:r>
              <a:rPr lang="en-US" dirty="0" err="1" smtClean="0"/>
              <a:t>ciężkiego</a:t>
            </a:r>
            <a:r>
              <a:rPr lang="en-US" dirty="0" smtClean="0"/>
              <a:t> </a:t>
            </a:r>
            <a:r>
              <a:rPr lang="en-US" dirty="0" err="1" smtClean="0"/>
              <a:t>Prologa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56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Minimalizacja</a:t>
            </a:r>
            <a:r>
              <a:rPr lang="en-US" dirty="0" smtClean="0"/>
              <a:t> </a:t>
            </a:r>
            <a:r>
              <a:rPr lang="en-US" dirty="0" err="1" smtClean="0"/>
              <a:t>obliczeń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przewidzieć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ruchu</a:t>
            </a:r>
            <a:r>
              <a:rPr lang="en-US" dirty="0"/>
              <a:t> </a:t>
            </a:r>
            <a:r>
              <a:rPr lang="en-US" dirty="0" err="1"/>
              <a:t>wystarczy</a:t>
            </a:r>
            <a:r>
              <a:rPr lang="en-US" dirty="0"/>
              <a:t> </a:t>
            </a:r>
            <a:r>
              <a:rPr lang="en-US" dirty="0" err="1"/>
              <a:t>odpowiedź</a:t>
            </a:r>
            <a:r>
              <a:rPr lang="en-US" dirty="0"/>
              <a:t> z </a:t>
            </a:r>
            <a:r>
              <a:rPr lang="en-US" dirty="0" err="1"/>
              <a:t>pewnym</a:t>
            </a:r>
            <a:r>
              <a:rPr lang="en-US" dirty="0"/>
              <a:t> </a:t>
            </a:r>
            <a:r>
              <a:rPr lang="en-US" dirty="0" err="1"/>
              <a:t>prawdopodobieństwem</a:t>
            </a:r>
            <a:endParaRPr lang="en-US" dirty="0"/>
          </a:p>
          <a:p>
            <a:pPr marL="1200150" lvl="1" indent="-457200"/>
            <a:r>
              <a:rPr lang="en-US" dirty="0" err="1"/>
              <a:t>Jeśli</a:t>
            </a:r>
            <a:r>
              <a:rPr lang="en-US" dirty="0"/>
              <a:t> </a:t>
            </a:r>
            <a:r>
              <a:rPr lang="en-US" dirty="0" err="1"/>
              <a:t>znacznie</a:t>
            </a:r>
            <a:r>
              <a:rPr lang="en-US" dirty="0"/>
              <a:t> to </a:t>
            </a:r>
            <a:r>
              <a:rPr lang="en-US" dirty="0" err="1"/>
              <a:t>przyspieszy</a:t>
            </a:r>
            <a:r>
              <a:rPr lang="en-US" dirty="0"/>
              <a:t> </a:t>
            </a:r>
            <a:r>
              <a:rPr lang="en-US" dirty="0" err="1"/>
              <a:t>obliczenia</a:t>
            </a:r>
            <a:endParaRPr lang="en-US" dirty="0"/>
          </a:p>
          <a:p>
            <a:pPr marL="1200150" lvl="1" indent="-457200"/>
            <a:r>
              <a:rPr lang="en-US" dirty="0"/>
              <a:t>P &gt; 0.5 </a:t>
            </a:r>
            <a:r>
              <a:rPr lang="en-US" dirty="0" err="1"/>
              <a:t>dałoby</a:t>
            </a:r>
            <a:r>
              <a:rPr lang="en-US" dirty="0"/>
              <a:t> </a:t>
            </a:r>
            <a:r>
              <a:rPr lang="en-US" dirty="0" err="1"/>
              <a:t>już</a:t>
            </a:r>
            <a:r>
              <a:rPr lang="en-US" dirty="0"/>
              <a:t> </a:t>
            </a:r>
            <a:r>
              <a:rPr lang="en-US" dirty="0" err="1"/>
              <a:t>sensowne</a:t>
            </a:r>
            <a:r>
              <a:rPr lang="en-US" dirty="0"/>
              <a:t> </a:t>
            </a:r>
            <a:r>
              <a:rPr lang="en-US" dirty="0" err="1"/>
              <a:t>rezultaty</a:t>
            </a:r>
            <a:endParaRPr lang="en-US" dirty="0"/>
          </a:p>
          <a:p>
            <a:pPr marL="1200150" lvl="1" indent="-457200"/>
            <a:endParaRPr lang="en-US" dirty="0" smtClean="0"/>
          </a:p>
          <a:p>
            <a:pPr marL="1200150" lvl="1" indent="-457200"/>
            <a:r>
              <a:rPr lang="en-US" dirty="0" err="1" smtClean="0"/>
              <a:t>Ponieważ</a:t>
            </a:r>
            <a:r>
              <a:rPr lang="en-US" dirty="0" smtClean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wykonaniu</a:t>
            </a:r>
            <a:r>
              <a:rPr lang="en-US" dirty="0"/>
              <a:t> </a:t>
            </a:r>
            <a:r>
              <a:rPr lang="en-US" dirty="0" err="1"/>
              <a:t>akcji</a:t>
            </a:r>
            <a:r>
              <a:rPr lang="en-US" dirty="0"/>
              <a:t> </a:t>
            </a:r>
            <a:r>
              <a:rPr lang="en-US" dirty="0" err="1"/>
              <a:t>symulacja</a:t>
            </a:r>
            <a:r>
              <a:rPr lang="en-US" dirty="0"/>
              <a:t> jest </a:t>
            </a:r>
            <a:r>
              <a:rPr lang="en-US" dirty="0" err="1"/>
              <a:t>kontynuowana</a:t>
            </a:r>
            <a:r>
              <a:rPr lang="en-US" dirty="0"/>
              <a:t> 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już</a:t>
            </a:r>
            <a:r>
              <a:rPr lang="en-US" dirty="0"/>
              <a:t> </a:t>
            </a:r>
            <a:r>
              <a:rPr lang="en-US" dirty="0" err="1"/>
              <a:t>dokładnie</a:t>
            </a:r>
            <a:r>
              <a:rPr lang="en-US" dirty="0"/>
              <a:t> </a:t>
            </a:r>
            <a:r>
              <a:rPr lang="en-US" dirty="0" err="1"/>
              <a:t>zweryfikować</a:t>
            </a:r>
            <a:r>
              <a:rPr lang="en-US" dirty="0"/>
              <a:t> </a:t>
            </a:r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przewidywanie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zakończyło</a:t>
            </a:r>
            <a:r>
              <a:rPr lang="en-US" dirty="0"/>
              <a:t> </a:t>
            </a:r>
            <a:r>
              <a:rPr lang="en-US" dirty="0" err="1"/>
              <a:t>sukcesem</a:t>
            </a:r>
            <a:r>
              <a:rPr lang="en-US" dirty="0"/>
              <a:t> i </a:t>
            </a:r>
            <a:r>
              <a:rPr lang="en-US" dirty="0" err="1"/>
              <a:t>ewentualnie</a:t>
            </a:r>
            <a:r>
              <a:rPr lang="en-US" dirty="0"/>
              <a:t> </a:t>
            </a:r>
            <a:r>
              <a:rPr lang="en-US" dirty="0" err="1" smtClean="0"/>
              <a:t>zrobić</a:t>
            </a:r>
            <a:r>
              <a:rPr lang="en-US" dirty="0" smtClean="0"/>
              <a:t> </a:t>
            </a:r>
            <a:r>
              <a:rPr lang="en-US" dirty="0" err="1" smtClean="0"/>
              <a:t>tzw</a:t>
            </a:r>
            <a:r>
              <a:rPr lang="en-US" dirty="0" smtClean="0"/>
              <a:t>. </a:t>
            </a:r>
            <a:r>
              <a:rPr lang="en-US" b="1" i="1" dirty="0" smtClean="0"/>
              <a:t>rollback</a:t>
            </a:r>
            <a:endParaRPr lang="en-US" b="1" i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Minimalizacja</a:t>
            </a:r>
            <a:r>
              <a:rPr lang="en-US" dirty="0" smtClean="0"/>
              <a:t> </a:t>
            </a:r>
            <a:r>
              <a:rPr lang="en-US" dirty="0" err="1" smtClean="0"/>
              <a:t>obliczeń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Dlaczego</a:t>
            </a:r>
            <a:r>
              <a:rPr lang="en-US" dirty="0" smtClean="0"/>
              <a:t> to ma </a:t>
            </a:r>
            <a:r>
              <a:rPr lang="en-US" dirty="0" err="1" smtClean="0"/>
              <a:t>sens</a:t>
            </a:r>
            <a:r>
              <a:rPr lang="en-US" dirty="0" smtClean="0"/>
              <a:t>?</a:t>
            </a:r>
            <a:endParaRPr lang="en-US" dirty="0"/>
          </a:p>
          <a:p>
            <a:pPr lvl="1" indent="0">
              <a:buNone/>
            </a:pPr>
            <a:r>
              <a:rPr lang="en-US" dirty="0" err="1" smtClean="0"/>
              <a:t>Ponieważ</a:t>
            </a:r>
            <a:r>
              <a:rPr lang="en-US" dirty="0" smtClean="0"/>
              <a:t> </a:t>
            </a: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r>
              <a:rPr lang="en-US" dirty="0" smtClean="0"/>
              <a:t> </a:t>
            </a:r>
            <a:r>
              <a:rPr lang="en-US" dirty="0" err="1" smtClean="0"/>
              <a:t>podczas</a:t>
            </a:r>
            <a:r>
              <a:rPr lang="en-US" dirty="0" smtClean="0"/>
              <a:t> symulacji MC to </a:t>
            </a:r>
            <a:r>
              <a:rPr lang="en-US" dirty="0" err="1" smtClean="0"/>
              <a:t>jeszcze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wiążacy</a:t>
            </a:r>
            <a:r>
              <a:rPr lang="en-US" dirty="0" smtClean="0"/>
              <a:t> </a:t>
            </a: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r>
              <a:rPr lang="en-US" dirty="0" smtClean="0"/>
              <a:t> do </a:t>
            </a:r>
            <a:r>
              <a:rPr lang="en-US" dirty="0" err="1" smtClean="0"/>
              <a:t>zagrania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Zagrana</a:t>
            </a:r>
            <a:r>
              <a:rPr lang="en-US" dirty="0" smtClean="0"/>
              <a:t> </a:t>
            </a:r>
            <a:r>
              <a:rPr lang="en-US" dirty="0" err="1" smtClean="0"/>
              <a:t>akcja</a:t>
            </a:r>
            <a:r>
              <a:rPr lang="en-US" dirty="0" smtClean="0"/>
              <a:t> </a:t>
            </a:r>
            <a:r>
              <a:rPr lang="en-US" dirty="0" err="1" smtClean="0"/>
              <a:t>będzie</a:t>
            </a:r>
            <a:r>
              <a:rPr lang="en-US" dirty="0" smtClean="0"/>
              <a:t> </a:t>
            </a:r>
            <a:r>
              <a:rPr lang="en-US" dirty="0" err="1" smtClean="0"/>
              <a:t>wynikiem</a:t>
            </a:r>
            <a:r>
              <a:rPr lang="en-US" dirty="0" smtClean="0"/>
              <a:t> </a:t>
            </a:r>
            <a:r>
              <a:rPr lang="en-US" dirty="0" err="1" smtClean="0"/>
              <a:t>dalszej</a:t>
            </a:r>
            <a:r>
              <a:rPr lang="en-US" dirty="0" smtClean="0"/>
              <a:t> </a:t>
            </a:r>
            <a:r>
              <a:rPr lang="en-US" dirty="0" err="1" smtClean="0"/>
              <a:t>oceny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r>
              <a:rPr lang="en-US" dirty="0" err="1" smtClean="0"/>
              <a:t>Pozostawienie</a:t>
            </a:r>
            <a:r>
              <a:rPr lang="en-US" dirty="0" smtClean="0"/>
              <a:t> </a:t>
            </a:r>
            <a:r>
              <a:rPr lang="en-US" dirty="0" err="1" smtClean="0"/>
              <a:t>pewnego</a:t>
            </a:r>
            <a:r>
              <a:rPr lang="en-US" dirty="0" smtClean="0"/>
              <a:t> </a:t>
            </a:r>
            <a:r>
              <a:rPr lang="en-US" dirty="0" err="1" smtClean="0"/>
              <a:t>marginesu</a:t>
            </a:r>
            <a:r>
              <a:rPr lang="en-US" dirty="0" smtClean="0"/>
              <a:t> </a:t>
            </a:r>
            <a:r>
              <a:rPr lang="en-US" dirty="0" err="1" smtClean="0"/>
              <a:t>losowości</a:t>
            </a:r>
            <a:r>
              <a:rPr lang="en-US" dirty="0" smtClean="0"/>
              <a:t> </a:t>
            </a:r>
            <a:r>
              <a:rPr lang="en-US" dirty="0" err="1" smtClean="0"/>
              <a:t>może</a:t>
            </a:r>
            <a:r>
              <a:rPr lang="en-US" dirty="0" smtClean="0"/>
              <a:t> </a:t>
            </a:r>
            <a:r>
              <a:rPr lang="en-US" dirty="0" err="1" smtClean="0"/>
              <a:t>mieć</a:t>
            </a:r>
            <a:r>
              <a:rPr lang="en-US" dirty="0" smtClean="0"/>
              <a:t> </a:t>
            </a:r>
            <a:r>
              <a:rPr lang="en-US" dirty="0" err="1" smtClean="0"/>
              <a:t>nawet</a:t>
            </a:r>
            <a:r>
              <a:rPr lang="en-US" dirty="0" smtClean="0"/>
              <a:t> </a:t>
            </a:r>
            <a:r>
              <a:rPr lang="en-US" dirty="0" err="1" smtClean="0"/>
              <a:t>korzystny</a:t>
            </a:r>
            <a:r>
              <a:rPr lang="en-US" dirty="0" smtClean="0"/>
              <a:t> </a:t>
            </a:r>
            <a:r>
              <a:rPr lang="en-US" dirty="0" err="1" smtClean="0"/>
              <a:t>wpływ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eksplorację</a:t>
            </a:r>
            <a:endParaRPr lang="pl-P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codENAME</a:t>
            </a:r>
            <a:r>
              <a:rPr lang="en-US" dirty="0" smtClean="0"/>
              <a:t>: NAPOLEON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ARCHITEKTURA SYSTEMU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Stworzony</a:t>
            </a:r>
            <a:r>
              <a:rPr lang="en-US" dirty="0" smtClean="0"/>
              <a:t> system: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/>
              <a:t> </a:t>
            </a:r>
            <a:r>
              <a:rPr lang="en-US" dirty="0" smtClean="0"/>
              <a:t>(UCT + Guided Monte-Carlo)</a:t>
            </a:r>
          </a:p>
          <a:p>
            <a:r>
              <a:rPr lang="en-US" dirty="0" err="1" smtClean="0"/>
              <a:t>Dwie</a:t>
            </a:r>
            <a:r>
              <a:rPr lang="en-US" dirty="0" smtClean="0"/>
              <a:t> </a:t>
            </a:r>
            <a:r>
              <a:rPr lang="en-US" dirty="0" err="1" smtClean="0"/>
              <a:t>polityki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:</a:t>
            </a:r>
          </a:p>
          <a:p>
            <a:pPr marL="1257300" lvl="1" indent="-514350"/>
            <a:r>
              <a:rPr lang="en-US" b="1" dirty="0" smtClean="0"/>
              <a:t>FGE</a:t>
            </a:r>
            <a:r>
              <a:rPr lang="en-US" dirty="0" smtClean="0"/>
              <a:t>: </a:t>
            </a:r>
            <a:r>
              <a:rPr lang="en-US" dirty="0" err="1" smtClean="0"/>
              <a:t>zachłanne</a:t>
            </a:r>
            <a:r>
              <a:rPr lang="en-US" dirty="0" smtClean="0"/>
              <a:t> </a:t>
            </a:r>
            <a:r>
              <a:rPr lang="en-US" dirty="0" err="1" smtClean="0"/>
              <a:t>zwiększanie</a:t>
            </a:r>
            <a:r>
              <a:rPr lang="en-US" dirty="0" smtClean="0"/>
              <a:t> </a:t>
            </a:r>
            <a:r>
              <a:rPr lang="en-US" dirty="0" err="1" smtClean="0"/>
              <a:t>spełnialności</a:t>
            </a:r>
            <a:r>
              <a:rPr lang="en-US" dirty="0" smtClean="0"/>
              <a:t> </a:t>
            </a:r>
            <a:r>
              <a:rPr lang="en-US" b="1" i="1" dirty="0" smtClean="0"/>
              <a:t>goal</a:t>
            </a:r>
          </a:p>
          <a:p>
            <a:pPr marL="1257300" lvl="1" indent="-514350"/>
            <a:r>
              <a:rPr lang="en-US" b="1" dirty="0" smtClean="0"/>
              <a:t>Random</a:t>
            </a:r>
          </a:p>
          <a:p>
            <a:pPr lvl="1" indent="0">
              <a:buNone/>
            </a:pPr>
            <a:r>
              <a:rPr lang="en-US" i="1" dirty="0" smtClean="0"/>
              <a:t>      (</a:t>
            </a:r>
            <a:r>
              <a:rPr lang="en-US" i="1" dirty="0" err="1" smtClean="0"/>
              <a:t>polityka</a:t>
            </a:r>
            <a:r>
              <a:rPr lang="en-US" i="1" dirty="0" smtClean="0"/>
              <a:t> – </a:t>
            </a:r>
            <a:r>
              <a:rPr lang="en-US" i="1" dirty="0" err="1" smtClean="0"/>
              <a:t>sposób</a:t>
            </a:r>
            <a:r>
              <a:rPr lang="en-US" i="1" dirty="0" smtClean="0"/>
              <a:t> </a:t>
            </a:r>
            <a:r>
              <a:rPr lang="en-US" i="1" dirty="0" err="1" smtClean="0"/>
              <a:t>prowadzenia</a:t>
            </a:r>
            <a:r>
              <a:rPr lang="en-US" i="1" dirty="0" smtClean="0"/>
              <a:t> symulacji MC)</a:t>
            </a:r>
          </a:p>
          <a:p>
            <a:r>
              <a:rPr lang="en-US" dirty="0" err="1" smtClean="0"/>
              <a:t>Mechanizm</a:t>
            </a:r>
            <a:r>
              <a:rPr lang="en-US" dirty="0" smtClean="0"/>
              <a:t> </a:t>
            </a:r>
            <a:r>
              <a:rPr lang="en-US" dirty="0" err="1" smtClean="0"/>
              <a:t>dynamicznej</a:t>
            </a:r>
            <a:r>
              <a:rPr lang="en-US" dirty="0" smtClean="0"/>
              <a:t>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polityk</a:t>
            </a:r>
            <a:endParaRPr lang="en-US" dirty="0" smtClean="0"/>
          </a:p>
          <a:p>
            <a:r>
              <a:rPr lang="en-US" dirty="0" err="1" smtClean="0"/>
              <a:t>Dwie</a:t>
            </a:r>
            <a:r>
              <a:rPr lang="en-US" dirty="0" smtClean="0"/>
              <a:t> </a:t>
            </a:r>
            <a:r>
              <a:rPr lang="en-US" dirty="0" err="1" smtClean="0"/>
              <a:t>wersje</a:t>
            </a:r>
            <a:r>
              <a:rPr lang="en-US" dirty="0" smtClean="0"/>
              <a:t> </a:t>
            </a:r>
            <a:r>
              <a:rPr lang="en-US" dirty="0" err="1" smtClean="0"/>
              <a:t>intepretera</a:t>
            </a:r>
            <a:r>
              <a:rPr lang="en-US" dirty="0" smtClean="0"/>
              <a:t> </a:t>
            </a:r>
            <a:r>
              <a:rPr lang="en-US" dirty="0" err="1" smtClean="0"/>
              <a:t>reguł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/>
              <a:t>d</a:t>
            </a:r>
            <a:r>
              <a:rPr lang="en-US" dirty="0" err="1" smtClean="0"/>
              <a:t>okładny</a:t>
            </a:r>
            <a:r>
              <a:rPr lang="en-US" dirty="0" smtClean="0"/>
              <a:t> – Prolog</a:t>
            </a:r>
          </a:p>
          <a:p>
            <a:pPr marL="1200150" lvl="1" indent="-457200"/>
            <a:r>
              <a:rPr lang="en-US" dirty="0" err="1"/>
              <a:t>p</a:t>
            </a:r>
            <a:r>
              <a:rPr lang="en-US" dirty="0" err="1" smtClean="0"/>
              <a:t>robabilistyczny</a:t>
            </a:r>
            <a:r>
              <a:rPr lang="en-US" dirty="0" smtClean="0"/>
              <a:t> ; </a:t>
            </a:r>
            <a:r>
              <a:rPr lang="en-US" dirty="0" err="1" smtClean="0"/>
              <a:t>szybki</a:t>
            </a:r>
            <a:r>
              <a:rPr lang="en-US" dirty="0" smtClean="0"/>
              <a:t>; - C++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5536" y="404664"/>
            <a:ext cx="3240360" cy="7920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Prolog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09900" y="260648"/>
            <a:ext cx="4680520" cy="151216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/>
              <a:t>Zoptymalizowany</a:t>
            </a:r>
            <a:r>
              <a:rPr lang="en-US" b="1" u="sng" dirty="0" smtClean="0"/>
              <a:t> interpreter 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zastępujący</a:t>
            </a:r>
            <a:r>
              <a:rPr lang="en-US" dirty="0" smtClean="0"/>
              <a:t> </a:t>
            </a:r>
            <a:r>
              <a:rPr lang="en-US" dirty="0" err="1" smtClean="0"/>
              <a:t>prologa</a:t>
            </a:r>
            <a:r>
              <a:rPr lang="en-US" dirty="0" smtClean="0"/>
              <a:t> w C++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Heurystyczne</a:t>
            </a:r>
            <a:r>
              <a:rPr lang="en-US" dirty="0" smtClean="0"/>
              <a:t> </a:t>
            </a:r>
            <a:r>
              <a:rPr lang="en-US" dirty="0" err="1" smtClean="0"/>
              <a:t>zastąpienie</a:t>
            </a:r>
            <a:r>
              <a:rPr lang="en-US" dirty="0" smtClean="0"/>
              <a:t> </a:t>
            </a:r>
            <a:r>
              <a:rPr lang="en-US" dirty="0" err="1" smtClean="0"/>
              <a:t>reguły</a:t>
            </a:r>
            <a:r>
              <a:rPr lang="en-US" dirty="0" smtClean="0"/>
              <a:t> next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Uproszczone</a:t>
            </a:r>
            <a:r>
              <a:rPr lang="en-US" dirty="0" smtClean="0"/>
              <a:t> </a:t>
            </a:r>
            <a:r>
              <a:rPr lang="en-US" dirty="0" err="1" smtClean="0"/>
              <a:t>wyznaczanie</a:t>
            </a:r>
            <a:r>
              <a:rPr lang="en-US" dirty="0"/>
              <a:t> </a:t>
            </a:r>
            <a:r>
              <a:rPr lang="en-US" dirty="0" err="1" smtClean="0"/>
              <a:t>spełnienia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28184" y="3146706"/>
            <a:ext cx="2448272" cy="7920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1560" y="2852936"/>
            <a:ext cx="4680520" cy="137962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/>
              <a:t>Kontroler</a:t>
            </a:r>
            <a:endParaRPr lang="en-US" b="1" u="sng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Nadzoruje</a:t>
            </a:r>
            <a:r>
              <a:rPr lang="en-US" dirty="0" smtClean="0"/>
              <a:t> </a:t>
            </a:r>
            <a:r>
              <a:rPr lang="en-US" dirty="0" err="1" smtClean="0"/>
              <a:t>budowę</a:t>
            </a:r>
            <a:r>
              <a:rPr lang="en-US" dirty="0" smtClean="0"/>
              <a:t> </a:t>
            </a:r>
            <a:r>
              <a:rPr lang="en-US" dirty="0" err="1" smtClean="0"/>
              <a:t>drzewa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Nadzoruje</a:t>
            </a:r>
            <a:r>
              <a:rPr lang="en-US" dirty="0" smtClean="0"/>
              <a:t> </a:t>
            </a:r>
            <a:r>
              <a:rPr lang="en-US" dirty="0" err="1" smtClean="0"/>
              <a:t>ocenę</a:t>
            </a:r>
            <a:r>
              <a:rPr lang="en-US" dirty="0" smtClean="0"/>
              <a:t> </a:t>
            </a:r>
            <a:r>
              <a:rPr lang="en-US" dirty="0" err="1" smtClean="0"/>
              <a:t>polityk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/>
              <a:t>Nadzoruje</a:t>
            </a:r>
            <a:r>
              <a:rPr lang="en-US" dirty="0"/>
              <a:t> </a:t>
            </a:r>
            <a:r>
              <a:rPr lang="en-US" dirty="0" err="1"/>
              <a:t>rozgrywkę</a:t>
            </a: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40500" y="5877272"/>
            <a:ext cx="3969400" cy="7920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Polityka</a:t>
            </a:r>
            <a:r>
              <a:rPr lang="en-US" dirty="0" smtClean="0"/>
              <a:t> A : FGE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określa</a:t>
            </a:r>
            <a:r>
              <a:rPr lang="en-US" dirty="0" smtClean="0"/>
              <a:t> </a:t>
            </a:r>
            <a:r>
              <a:rPr lang="en-US" dirty="0" err="1" smtClean="0"/>
              <a:t>sposób</a:t>
            </a:r>
            <a:r>
              <a:rPr lang="en-US" dirty="0" smtClean="0"/>
              <a:t> </a:t>
            </a:r>
            <a:r>
              <a:rPr lang="en-US" dirty="0" err="1" smtClean="0"/>
              <a:t>prowadzenia</a:t>
            </a:r>
            <a:r>
              <a:rPr lang="en-US" dirty="0" smtClean="0"/>
              <a:t> </a:t>
            </a:r>
            <a:r>
              <a:rPr lang="en-US" dirty="0" err="1" smtClean="0"/>
              <a:t>symulacji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65460" y="5877272"/>
            <a:ext cx="3969400" cy="7920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Polityka</a:t>
            </a:r>
            <a:r>
              <a:rPr lang="en-US" dirty="0" smtClean="0"/>
              <a:t> B : Random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określa</a:t>
            </a:r>
            <a:r>
              <a:rPr lang="en-US" dirty="0" smtClean="0"/>
              <a:t> </a:t>
            </a:r>
            <a:r>
              <a:rPr lang="en-US" dirty="0" err="1" smtClean="0"/>
              <a:t>sposób</a:t>
            </a:r>
            <a:r>
              <a:rPr lang="en-US" dirty="0" smtClean="0"/>
              <a:t> </a:t>
            </a:r>
            <a:r>
              <a:rPr lang="en-US" dirty="0" err="1" smtClean="0"/>
              <a:t>prowadzenia</a:t>
            </a:r>
            <a:r>
              <a:rPr lang="en-US" dirty="0" smtClean="0"/>
              <a:t> </a:t>
            </a:r>
            <a:r>
              <a:rPr lang="en-US" dirty="0" err="1" smtClean="0"/>
              <a:t>symulacji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5" idx="2"/>
          </p:cNvCxnSpPr>
          <p:nvPr/>
        </p:nvCxnSpPr>
        <p:spPr>
          <a:xfrm flipH="1" flipV="1">
            <a:off x="2015716" y="1196752"/>
            <a:ext cx="684076" cy="16561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1772816"/>
            <a:ext cx="1872208" cy="10801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7" idx="1"/>
          </p:cNvCxnSpPr>
          <p:nvPr/>
        </p:nvCxnSpPr>
        <p:spPr>
          <a:xfrm>
            <a:off x="5292080" y="3542750"/>
            <a:ext cx="93610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9" idx="0"/>
          </p:cNvCxnSpPr>
          <p:nvPr/>
        </p:nvCxnSpPr>
        <p:spPr>
          <a:xfrm flipH="1">
            <a:off x="2425200" y="4232564"/>
            <a:ext cx="526620" cy="16447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0"/>
          </p:cNvCxnSpPr>
          <p:nvPr/>
        </p:nvCxnSpPr>
        <p:spPr>
          <a:xfrm>
            <a:off x="4409900" y="4232564"/>
            <a:ext cx="2340260" cy="16447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Budowa</a:t>
            </a:r>
            <a:r>
              <a:rPr lang="en-US" dirty="0" smtClean="0"/>
              <a:t> </a:t>
            </a:r>
            <a:r>
              <a:rPr lang="en-US" dirty="0" err="1" smtClean="0"/>
              <a:t>drzewa</a:t>
            </a:r>
            <a:r>
              <a:rPr lang="en-US" dirty="0" smtClean="0"/>
              <a:t> – </a:t>
            </a:r>
            <a:r>
              <a:rPr lang="en-US" dirty="0" err="1" smtClean="0"/>
              <a:t>główny</a:t>
            </a:r>
            <a:r>
              <a:rPr lang="en-US" dirty="0" smtClean="0"/>
              <a:t> </a:t>
            </a:r>
            <a:r>
              <a:rPr lang="en-US" dirty="0" err="1" smtClean="0"/>
              <a:t>algorytm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 err="1" smtClean="0"/>
              <a:t>przechowuje</a:t>
            </a:r>
            <a:r>
              <a:rPr lang="en-US" dirty="0" smtClean="0"/>
              <a:t> </a:t>
            </a:r>
            <a:r>
              <a:rPr lang="en-US" dirty="0" err="1" smtClean="0"/>
              <a:t>drzewo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Nowe</a:t>
            </a:r>
            <a:r>
              <a:rPr lang="en-US" dirty="0" smtClean="0"/>
              <a:t> </a:t>
            </a:r>
            <a:r>
              <a:rPr lang="en-US" dirty="0" err="1" smtClean="0"/>
              <a:t>węzły</a:t>
            </a:r>
            <a:r>
              <a:rPr lang="en-US" dirty="0" smtClean="0"/>
              <a:t> </a:t>
            </a:r>
            <a:r>
              <a:rPr lang="en-US" dirty="0" err="1" smtClean="0"/>
              <a:t>dodawane</a:t>
            </a:r>
            <a:r>
              <a:rPr lang="en-US" dirty="0" smtClean="0"/>
              <a:t> </a:t>
            </a:r>
            <a:r>
              <a:rPr lang="en-US" dirty="0" err="1" smtClean="0"/>
              <a:t>są</a:t>
            </a:r>
            <a:r>
              <a:rPr lang="en-US" dirty="0" smtClean="0"/>
              <a:t> w </a:t>
            </a:r>
            <a:r>
              <a:rPr lang="en-US" dirty="0" err="1" smtClean="0"/>
              <a:t>kolejnych</a:t>
            </a:r>
            <a:r>
              <a:rPr lang="en-US" dirty="0" smtClean="0"/>
              <a:t> </a:t>
            </a:r>
            <a:r>
              <a:rPr lang="en-US" dirty="0" err="1" smtClean="0"/>
              <a:t>iteracjach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Każda</a:t>
            </a:r>
            <a:r>
              <a:rPr lang="en-US" dirty="0" smtClean="0"/>
              <a:t> </a:t>
            </a:r>
            <a:r>
              <a:rPr lang="en-US" dirty="0" err="1" smtClean="0"/>
              <a:t>iteracja</a:t>
            </a:r>
            <a:r>
              <a:rPr lang="en-US" dirty="0" smtClean="0"/>
              <a:t> </a:t>
            </a:r>
            <a:r>
              <a:rPr lang="en-US" dirty="0" err="1" smtClean="0"/>
              <a:t>zaczyna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od </a:t>
            </a:r>
            <a:r>
              <a:rPr lang="en-US" dirty="0" err="1" smtClean="0"/>
              <a:t>fazy</a:t>
            </a:r>
            <a:r>
              <a:rPr lang="en-US" dirty="0" smtClean="0"/>
              <a:t> </a:t>
            </a:r>
            <a:r>
              <a:rPr lang="en-US" b="1" dirty="0" smtClean="0"/>
              <a:t>UCT</a:t>
            </a:r>
            <a:r>
              <a:rPr lang="en-US" dirty="0" smtClean="0"/>
              <a:t>, </a:t>
            </a:r>
            <a:r>
              <a:rPr lang="en-US" dirty="0" err="1" smtClean="0"/>
              <a:t>której</a:t>
            </a:r>
            <a:r>
              <a:rPr lang="en-US" dirty="0" smtClean="0"/>
              <a:t> </a:t>
            </a:r>
            <a:r>
              <a:rPr lang="en-US" dirty="0" err="1" smtClean="0"/>
              <a:t>zadaniem</a:t>
            </a:r>
            <a:r>
              <a:rPr lang="en-US" dirty="0" smtClean="0"/>
              <a:t> jest </a:t>
            </a:r>
            <a:r>
              <a:rPr lang="en-US" dirty="0" err="1" smtClean="0"/>
              <a:t>wyznaczyć</a:t>
            </a:r>
            <a:r>
              <a:rPr lang="en-US" dirty="0" smtClean="0"/>
              <a:t> </a:t>
            </a:r>
            <a:r>
              <a:rPr lang="en-US" b="1" dirty="0" err="1" smtClean="0"/>
              <a:t>węzeł</a:t>
            </a:r>
            <a:r>
              <a:rPr lang="en-US" b="1" dirty="0" smtClean="0"/>
              <a:t> do </a:t>
            </a:r>
            <a:r>
              <a:rPr lang="en-US" b="1" dirty="0" err="1" smtClean="0"/>
              <a:t>kontynuacji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początku</a:t>
            </a:r>
            <a:r>
              <a:rPr lang="en-US" dirty="0" smtClean="0"/>
              <a:t> </a:t>
            </a:r>
            <a:r>
              <a:rPr lang="en-US" dirty="0" err="1" smtClean="0"/>
              <a:t>każda</a:t>
            </a:r>
            <a:r>
              <a:rPr lang="en-US" dirty="0" smtClean="0"/>
              <a:t> </a:t>
            </a:r>
            <a:r>
              <a:rPr lang="en-US" dirty="0" err="1" smtClean="0"/>
              <a:t>polityka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</a:t>
            </a:r>
            <a:r>
              <a:rPr lang="en-US" dirty="0" err="1" smtClean="0"/>
              <a:t>otrzymuje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b="1" dirty="0" smtClean="0"/>
              <a:t>10 </a:t>
            </a:r>
            <a:r>
              <a:rPr lang="en-US" b="1" dirty="0" err="1" smtClean="0"/>
              <a:t>symulacji</a:t>
            </a:r>
            <a:r>
              <a:rPr lang="en-US" dirty="0" smtClean="0"/>
              <a:t> do </a:t>
            </a:r>
            <a:r>
              <a:rPr lang="en-US" dirty="0" err="1" smtClean="0"/>
              <a:t>przeprowadzenia</a:t>
            </a:r>
            <a:r>
              <a:rPr lang="en-US" dirty="0" smtClean="0"/>
              <a:t>. </a:t>
            </a:r>
          </a:p>
          <a:p>
            <a:pPr marL="1200150" lvl="1" indent="-457200"/>
            <a:r>
              <a:rPr lang="en-US" dirty="0" err="1"/>
              <a:t>s</a:t>
            </a:r>
            <a:r>
              <a:rPr lang="en-US" dirty="0" err="1" smtClean="0"/>
              <a:t>ą</a:t>
            </a:r>
            <a:r>
              <a:rPr lang="en-US" dirty="0" smtClean="0"/>
              <a:t> to </a:t>
            </a:r>
            <a:r>
              <a:rPr lang="en-US" dirty="0" err="1" smtClean="0"/>
              <a:t>symulacje</a:t>
            </a:r>
            <a:r>
              <a:rPr lang="en-US" dirty="0" smtClean="0"/>
              <a:t> </a:t>
            </a:r>
            <a:r>
              <a:rPr lang="en-US" dirty="0" err="1" smtClean="0"/>
              <a:t>wstępne</a:t>
            </a:r>
            <a:endParaRPr lang="en-US" dirty="0" smtClean="0"/>
          </a:p>
          <a:p>
            <a:pPr marL="1200150" lvl="1" indent="-457200"/>
            <a:r>
              <a:rPr lang="en-US" dirty="0" err="1"/>
              <a:t>d</a:t>
            </a:r>
            <a:r>
              <a:rPr lang="en-US" dirty="0" err="1" smtClean="0"/>
              <a:t>opiero</a:t>
            </a:r>
            <a:r>
              <a:rPr lang="en-US" dirty="0" smtClean="0"/>
              <a:t> 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wykonaniu</a:t>
            </a:r>
            <a:r>
              <a:rPr lang="en-US" dirty="0" smtClean="0"/>
              <a:t> </a:t>
            </a:r>
            <a:r>
              <a:rPr lang="en-US" dirty="0" err="1" smtClean="0"/>
              <a:t>włączany</a:t>
            </a:r>
            <a:r>
              <a:rPr lang="en-US" dirty="0" smtClean="0"/>
              <a:t> jest </a:t>
            </a:r>
            <a:r>
              <a:rPr lang="en-US" dirty="0" err="1" smtClean="0"/>
              <a:t>mechanizm</a:t>
            </a:r>
            <a:r>
              <a:rPr lang="en-US" dirty="0" smtClean="0"/>
              <a:t>  </a:t>
            </a:r>
            <a:r>
              <a:rPr lang="en-US" dirty="0" err="1" smtClean="0"/>
              <a:t>kontroli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Idea </a:t>
            </a:r>
            <a:r>
              <a:rPr lang="en-US" dirty="0" err="1" smtClean="0"/>
              <a:t>tworzenia</a:t>
            </a:r>
            <a:r>
              <a:rPr lang="en-US" dirty="0" smtClean="0"/>
              <a:t> </a:t>
            </a:r>
            <a:r>
              <a:rPr lang="en-US" dirty="0" err="1" smtClean="0"/>
              <a:t>programów</a:t>
            </a:r>
            <a:r>
              <a:rPr lang="en-US" dirty="0" smtClean="0"/>
              <a:t> </a:t>
            </a:r>
            <a:r>
              <a:rPr lang="en-US" dirty="0" err="1" smtClean="0"/>
              <a:t>zdolnych</a:t>
            </a:r>
            <a:r>
              <a:rPr lang="en-US" dirty="0" smtClean="0"/>
              <a:t> do </a:t>
            </a:r>
            <a:r>
              <a:rPr lang="en-US" dirty="0" err="1" smtClean="0"/>
              <a:t>grania</a:t>
            </a:r>
            <a:r>
              <a:rPr lang="en-US" dirty="0" smtClean="0"/>
              <a:t> w </a:t>
            </a:r>
            <a:r>
              <a:rPr lang="en-US" i="1" dirty="0" err="1" smtClean="0"/>
              <a:t>dowolne</a:t>
            </a:r>
            <a:r>
              <a:rPr lang="en-US" dirty="0" smtClean="0"/>
              <a:t>, </a:t>
            </a:r>
            <a:r>
              <a:rPr lang="en-US" dirty="0" err="1" smtClean="0"/>
              <a:t>nieznane</a:t>
            </a:r>
            <a:r>
              <a:rPr lang="en-US" dirty="0" smtClean="0"/>
              <a:t> </a:t>
            </a:r>
            <a:r>
              <a:rPr lang="en-US" dirty="0" err="1" smtClean="0"/>
              <a:t>sobie</a:t>
            </a:r>
            <a:r>
              <a:rPr lang="en-US" dirty="0" smtClean="0"/>
              <a:t> </a:t>
            </a:r>
            <a:r>
              <a:rPr lang="en-US" dirty="0" err="1" smtClean="0"/>
              <a:t>wcześniej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.</a:t>
            </a:r>
          </a:p>
          <a:p>
            <a:pPr marL="1200150" lvl="1" indent="-457200"/>
            <a:r>
              <a:rPr lang="en-US" dirty="0" err="1"/>
              <a:t>b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interwencji</a:t>
            </a:r>
            <a:r>
              <a:rPr lang="en-US" dirty="0" smtClean="0"/>
              <a:t> </a:t>
            </a:r>
            <a:r>
              <a:rPr lang="en-US" dirty="0" err="1" smtClean="0"/>
              <a:t>człowieka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645024"/>
            <a:ext cx="8229600" cy="1728192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AI </a:t>
            </a:r>
            <a:r>
              <a:rPr lang="en-US" dirty="0" err="1" smtClean="0"/>
              <a:t>polega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podejmowaniu</a:t>
            </a:r>
            <a:r>
              <a:rPr lang="en-US" dirty="0" smtClean="0"/>
              <a:t> </a:t>
            </a:r>
            <a:r>
              <a:rPr lang="en-US" dirty="0" err="1" smtClean="0"/>
              <a:t>racjonalnych</a:t>
            </a:r>
            <a:r>
              <a:rPr lang="en-US" dirty="0" smtClean="0"/>
              <a:t> </a:t>
            </a:r>
            <a:r>
              <a:rPr lang="en-US" dirty="0" err="1" smtClean="0"/>
              <a:t>decyzji</a:t>
            </a:r>
            <a:r>
              <a:rPr lang="en-US" dirty="0" smtClean="0"/>
              <a:t> </a:t>
            </a:r>
            <a:r>
              <a:rPr lang="en-US" dirty="0" err="1" smtClean="0"/>
              <a:t>przy</a:t>
            </a:r>
            <a:r>
              <a:rPr lang="en-US" dirty="0" smtClean="0"/>
              <a:t> </a:t>
            </a:r>
            <a:r>
              <a:rPr lang="en-US" dirty="0" err="1" smtClean="0"/>
              <a:t>ograniczeniach</a:t>
            </a:r>
            <a:r>
              <a:rPr lang="en-US" dirty="0" smtClean="0"/>
              <a:t> </a:t>
            </a:r>
            <a:r>
              <a:rPr lang="en-US" dirty="0" err="1" smtClean="0"/>
              <a:t>czasowych</a:t>
            </a:r>
            <a:r>
              <a:rPr lang="en-US" dirty="0" smtClean="0"/>
              <a:t> i </a:t>
            </a:r>
            <a:r>
              <a:rPr lang="en-US" dirty="0" err="1" smtClean="0"/>
              <a:t>zasobowych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[</a:t>
            </a:r>
            <a:r>
              <a:rPr lang="en-US" dirty="0" err="1" smtClean="0"/>
              <a:t>Russel</a:t>
            </a:r>
            <a:r>
              <a:rPr lang="en-US" dirty="0" smtClean="0"/>
              <a:t> and </a:t>
            </a:r>
            <a:r>
              <a:rPr lang="en-US" dirty="0" err="1" smtClean="0"/>
              <a:t>Wefald</a:t>
            </a:r>
            <a:r>
              <a:rPr lang="en-US" dirty="0" smtClean="0"/>
              <a:t>, 1992]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1143" y="260648"/>
            <a:ext cx="5112568" cy="120243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Wyznacz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najlepszy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węzeł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kontynuacji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gry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korzystając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formuły</a:t>
            </a:r>
            <a:r>
              <a:rPr lang="en-US" sz="2000" b="1" dirty="0" smtClean="0"/>
              <a:t> UCT</a:t>
            </a:r>
            <a:endParaRPr lang="en-US" sz="2000" b="1" dirty="0"/>
          </a:p>
        </p:txBody>
      </p:sp>
      <p:sp>
        <p:nvSpPr>
          <p:cNvPr id="10" name="Flowchart: Decision 9"/>
          <p:cNvSpPr/>
          <p:nvPr/>
        </p:nvSpPr>
        <p:spPr>
          <a:xfrm>
            <a:off x="430538" y="1928234"/>
            <a:ext cx="4896544" cy="1140726"/>
          </a:xfrm>
          <a:prstGeom prst="flowChartDecision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Istnieje</a:t>
            </a:r>
            <a:r>
              <a:rPr lang="en-US" b="1" dirty="0" smtClean="0"/>
              <a:t> </a:t>
            </a:r>
            <a:r>
              <a:rPr lang="en-US" b="1" dirty="0" err="1" smtClean="0"/>
              <a:t>zaplanowana</a:t>
            </a:r>
            <a:r>
              <a:rPr lang="en-US" b="1" dirty="0" smtClean="0"/>
              <a:t> </a:t>
            </a:r>
            <a:r>
              <a:rPr lang="en-US" b="1" dirty="0" err="1" smtClean="0"/>
              <a:t>dla</a:t>
            </a:r>
            <a:r>
              <a:rPr lang="en-US" b="1" dirty="0" smtClean="0"/>
              <a:t> </a:t>
            </a:r>
            <a:r>
              <a:rPr lang="en-US" b="1" dirty="0" err="1" smtClean="0"/>
              <a:t>symulacji</a:t>
            </a:r>
            <a:r>
              <a:rPr lang="en-US" b="1" dirty="0" smtClean="0"/>
              <a:t> </a:t>
            </a:r>
            <a:r>
              <a:rPr lang="en-US" b="1" dirty="0" err="1" smtClean="0"/>
              <a:t>polityka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33909" y="3429000"/>
            <a:ext cx="5089802" cy="7200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Przeprowadź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symulację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MonteCarlo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zgodnie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pobraną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polityką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gry</a:t>
            </a:r>
            <a:endParaRPr lang="en-US" sz="2000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11142" y="4661520"/>
            <a:ext cx="5112569" cy="7200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Dodaj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pierwsze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węzły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drzewa</a:t>
            </a:r>
            <a:r>
              <a:rPr lang="en-US" sz="2000" b="1" dirty="0"/>
              <a:t> </a:t>
            </a:r>
            <a:r>
              <a:rPr lang="en-US" sz="2000" b="1" dirty="0" smtClean="0"/>
              <a:t>i </a:t>
            </a:r>
            <a:r>
              <a:rPr lang="en-US" sz="2000" b="1" dirty="0" err="1" smtClean="0"/>
              <a:t>uaktualnij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wartości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ilość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wizyt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średni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wynik</a:t>
            </a:r>
            <a:r>
              <a:rPr lang="en-US" sz="2000" b="1" dirty="0" smtClean="0"/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2526" y="5667093"/>
            <a:ext cx="5089802" cy="7200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Usuń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wpis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polityki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planera</a:t>
            </a:r>
            <a:endParaRPr lang="en-US" sz="2000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5922800" y="2057099"/>
            <a:ext cx="2745204" cy="115782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Uruchom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moduł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planowania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polityk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kolejnych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symulacji</a:t>
            </a:r>
            <a:endParaRPr lang="en-US" sz="2000" b="1" dirty="0" smtClean="0"/>
          </a:p>
        </p:txBody>
      </p:sp>
      <p:cxnSp>
        <p:nvCxnSpPr>
          <p:cNvPr id="25" name="Straight Arrow Connector 24"/>
          <p:cNvCxnSpPr>
            <a:stCxn id="9" idx="2"/>
            <a:endCxn id="10" idx="0"/>
          </p:cNvCxnSpPr>
          <p:nvPr/>
        </p:nvCxnSpPr>
        <p:spPr>
          <a:xfrm>
            <a:off x="2867427" y="1463080"/>
            <a:ext cx="11383" cy="4651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 flipH="1">
            <a:off x="2867427" y="4149080"/>
            <a:ext cx="11383" cy="5124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12" idx="0"/>
          </p:cNvCxnSpPr>
          <p:nvPr/>
        </p:nvCxnSpPr>
        <p:spPr>
          <a:xfrm>
            <a:off x="2878810" y="3068960"/>
            <a:ext cx="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16" idx="0"/>
          </p:cNvCxnSpPr>
          <p:nvPr/>
        </p:nvCxnSpPr>
        <p:spPr>
          <a:xfrm>
            <a:off x="2867427" y="5381600"/>
            <a:ext cx="0" cy="28549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  <a:endCxn id="9" idx="1"/>
          </p:cNvCxnSpPr>
          <p:nvPr/>
        </p:nvCxnSpPr>
        <p:spPr>
          <a:xfrm rot="5400000" flipH="1">
            <a:off x="-1173370" y="2346377"/>
            <a:ext cx="5525309" cy="2556284"/>
          </a:xfrm>
          <a:prstGeom prst="bentConnector4">
            <a:avLst>
              <a:gd name="adj1" fmla="val -4137"/>
              <a:gd name="adj2" fmla="val 10894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3"/>
            <a:endCxn id="18" idx="1"/>
          </p:cNvCxnSpPr>
          <p:nvPr/>
        </p:nvCxnSpPr>
        <p:spPr>
          <a:xfrm>
            <a:off x="5327082" y="2498597"/>
            <a:ext cx="595718" cy="13741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8" idx="2"/>
            <a:endCxn id="12" idx="3"/>
          </p:cNvCxnSpPr>
          <p:nvPr/>
        </p:nvCxnSpPr>
        <p:spPr>
          <a:xfrm rot="5400000">
            <a:off x="6072501" y="2566139"/>
            <a:ext cx="574112" cy="1871691"/>
          </a:xfrm>
          <a:prstGeom prst="bent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nip Single Corner Rectangle 58"/>
          <p:cNvSpPr/>
          <p:nvPr/>
        </p:nvSpPr>
        <p:spPr>
          <a:xfrm>
            <a:off x="5905942" y="4027140"/>
            <a:ext cx="3113696" cy="2708920"/>
          </a:xfrm>
          <a:prstGeom prst="snip1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Moduł</a:t>
            </a:r>
            <a:r>
              <a:rPr lang="en-US" b="1" dirty="0" smtClean="0"/>
              <a:t> </a:t>
            </a:r>
            <a:r>
              <a:rPr lang="en-US" b="1" dirty="0" err="1" smtClean="0"/>
              <a:t>planowania</a:t>
            </a:r>
            <a:r>
              <a:rPr lang="en-US" b="1" dirty="0" smtClean="0"/>
              <a:t> </a:t>
            </a:r>
            <a:r>
              <a:rPr lang="en-US" b="1" dirty="0" err="1" smtClean="0"/>
              <a:t>polityk</a:t>
            </a:r>
            <a:r>
              <a:rPr lang="en-US" b="1" dirty="0" smtClean="0"/>
              <a:t> </a:t>
            </a:r>
            <a:r>
              <a:rPr lang="en-US" b="1" dirty="0" err="1" smtClean="0"/>
              <a:t>wyznacza</a:t>
            </a:r>
            <a:r>
              <a:rPr lang="en-US" b="1" dirty="0" smtClean="0"/>
              <a:t> </a:t>
            </a:r>
            <a:r>
              <a:rPr lang="en-US" b="1" dirty="0" err="1" smtClean="0"/>
              <a:t>polityki</a:t>
            </a:r>
            <a:r>
              <a:rPr lang="en-US" b="1" dirty="0" smtClean="0"/>
              <a:t> </a:t>
            </a:r>
            <a:r>
              <a:rPr lang="en-US" b="1" dirty="0" err="1" smtClean="0"/>
              <a:t>dla</a:t>
            </a:r>
            <a:r>
              <a:rPr lang="en-US" b="1" dirty="0" smtClean="0"/>
              <a:t> N </a:t>
            </a:r>
            <a:r>
              <a:rPr lang="en-US" b="1" dirty="0" err="1" smtClean="0"/>
              <a:t>kolejnych</a:t>
            </a:r>
            <a:r>
              <a:rPr lang="en-US" b="1" dirty="0" smtClean="0"/>
              <a:t> </a:t>
            </a:r>
            <a:r>
              <a:rPr lang="en-US" b="1" dirty="0" err="1" smtClean="0"/>
              <a:t>symulacji</a:t>
            </a:r>
            <a:r>
              <a:rPr lang="en-US" b="1" dirty="0" smtClean="0"/>
              <a:t> </a:t>
            </a:r>
            <a:r>
              <a:rPr lang="en-US" b="1" dirty="0" err="1" smtClean="0"/>
              <a:t>np</a:t>
            </a:r>
            <a:r>
              <a:rPr lang="en-US" b="1" dirty="0" smtClean="0"/>
              <a:t>. N=5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PolicyA</a:t>
            </a:r>
            <a:r>
              <a:rPr lang="en-US" dirty="0" smtClean="0"/>
              <a:t>: FGE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PolicyA</a:t>
            </a:r>
            <a:r>
              <a:rPr lang="en-US" dirty="0" smtClean="0"/>
              <a:t>: FGE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PolicyB</a:t>
            </a:r>
            <a:r>
              <a:rPr lang="en-US" dirty="0" smtClean="0"/>
              <a:t>: Random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PolicyA</a:t>
            </a:r>
            <a:r>
              <a:rPr lang="en-US" dirty="0" smtClean="0"/>
              <a:t>: FGE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PolicyB</a:t>
            </a:r>
            <a:r>
              <a:rPr lang="en-US" dirty="0" smtClean="0"/>
              <a:t>: Random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23711" y="2036932"/>
            <a:ext cx="4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18363" y="2984095"/>
            <a:ext cx="4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>
            <a:stCxn id="16" idx="3"/>
          </p:cNvCxnSpPr>
          <p:nvPr/>
        </p:nvCxnSpPr>
        <p:spPr>
          <a:xfrm>
            <a:off x="5412328" y="6027133"/>
            <a:ext cx="4936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PolicyA</a:t>
            </a:r>
            <a:r>
              <a:rPr lang="en-US" dirty="0" smtClean="0"/>
              <a:t>: FGE </a:t>
            </a:r>
            <a:br>
              <a:rPr lang="en-US" dirty="0" smtClean="0"/>
            </a:br>
            <a:r>
              <a:rPr lang="en-US" dirty="0" smtClean="0"/>
              <a:t>(Fuzzy Goal Evaluation)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>
            <a:normAutofit/>
          </a:bodyPr>
          <a:lstStyle/>
          <a:p>
            <a:r>
              <a:rPr lang="en-US" dirty="0" err="1"/>
              <a:t>Zachłanne</a:t>
            </a:r>
            <a:r>
              <a:rPr lang="en-US" dirty="0"/>
              <a:t> </a:t>
            </a:r>
            <a:r>
              <a:rPr lang="en-US" dirty="0" err="1"/>
              <a:t>zwiększanie</a:t>
            </a:r>
            <a:r>
              <a:rPr lang="en-US" dirty="0"/>
              <a:t> </a:t>
            </a:r>
            <a:r>
              <a:rPr lang="en-US" dirty="0" err="1"/>
              <a:t>stopnia</a:t>
            </a:r>
            <a:r>
              <a:rPr lang="en-US" dirty="0"/>
              <a:t> </a:t>
            </a:r>
            <a:r>
              <a:rPr lang="en-US" dirty="0" err="1"/>
              <a:t>spełnienia</a:t>
            </a:r>
            <a:r>
              <a:rPr lang="en-US" dirty="0"/>
              <a:t> </a:t>
            </a:r>
            <a:r>
              <a:rPr lang="en-US" dirty="0" err="1"/>
              <a:t>warunku</a:t>
            </a:r>
            <a:r>
              <a:rPr lang="en-US" dirty="0"/>
              <a:t>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Goal Evaluation (FGE)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rozmyta</a:t>
            </a:r>
            <a:r>
              <a:rPr lang="en-US" dirty="0" smtClean="0"/>
              <a:t>, </a:t>
            </a:r>
            <a:r>
              <a:rPr lang="en-US" dirty="0" err="1" smtClean="0"/>
              <a:t>zbiory</a:t>
            </a:r>
            <a:r>
              <a:rPr lang="en-US" dirty="0" smtClean="0"/>
              <a:t> </a:t>
            </a:r>
            <a:r>
              <a:rPr lang="en-US" dirty="0" err="1" smtClean="0"/>
              <a:t>rozmyte</a:t>
            </a:r>
            <a:r>
              <a:rPr lang="en-US" dirty="0" smtClean="0"/>
              <a:t> [</a:t>
            </a:r>
            <a:r>
              <a:rPr lang="en-US" dirty="0" err="1" smtClean="0"/>
              <a:t>Zadeh</a:t>
            </a:r>
            <a:r>
              <a:rPr lang="en-US" dirty="0" smtClean="0"/>
              <a:t>, 1965]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Uogólnienie </a:t>
            </a:r>
            <a:r>
              <a:rPr lang="en-US" dirty="0" err="1" smtClean="0">
                <a:solidFill>
                  <a:schemeClr val="bg1"/>
                </a:solidFill>
              </a:rPr>
              <a:t>klasycznej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logiki</a:t>
            </a:r>
            <a:r>
              <a:rPr lang="en-US" dirty="0" smtClean="0">
                <a:solidFill>
                  <a:schemeClr val="bg1"/>
                </a:solidFill>
              </a:rPr>
              <a:t> {0,1}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wielowartościową</a:t>
            </a:r>
            <a:r>
              <a:rPr lang="en-US" dirty="0" smtClean="0">
                <a:solidFill>
                  <a:schemeClr val="bg1"/>
                </a:solidFill>
              </a:rPr>
              <a:t> [0,1]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Zbiory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rozmyte</a:t>
            </a:r>
            <a:r>
              <a:rPr lang="en-US" dirty="0" smtClean="0">
                <a:solidFill>
                  <a:schemeClr val="bg1"/>
                </a:solidFill>
              </a:rPr>
              <a:t> to </a:t>
            </a:r>
            <a:r>
              <a:rPr lang="en-US" dirty="0" err="1" smtClean="0">
                <a:solidFill>
                  <a:schemeClr val="bg1"/>
                </a:solidFill>
              </a:rPr>
              <a:t>uogólnienie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klasycznych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zbiorów</a:t>
            </a:r>
            <a:r>
              <a:rPr lang="en-US" dirty="0" smtClean="0">
                <a:solidFill>
                  <a:schemeClr val="bg1"/>
                </a:solidFill>
              </a:rPr>
              <a:t> z </a:t>
            </a:r>
            <a:r>
              <a:rPr lang="en-US" dirty="0" err="1" smtClean="0">
                <a:solidFill>
                  <a:schemeClr val="bg1"/>
                </a:solidFill>
              </a:rPr>
              <a:t>dodatkową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funkcją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przynależności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wartościach</a:t>
            </a:r>
            <a:r>
              <a:rPr lang="en-US" dirty="0" smtClean="0">
                <a:solidFill>
                  <a:schemeClr val="bg1"/>
                </a:solidFill>
              </a:rPr>
              <a:t> z [0,1]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Goal Evaluation (FGE)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Wiadomo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obliczyć</a:t>
            </a:r>
            <a:r>
              <a:rPr lang="en-US" dirty="0" smtClean="0"/>
              <a:t> </a:t>
            </a:r>
            <a:r>
              <a:rPr lang="en-US" dirty="0" err="1" smtClean="0"/>
              <a:t>spełnienie</a:t>
            </a:r>
            <a:r>
              <a:rPr lang="en-US" dirty="0" smtClean="0"/>
              <a:t> </a:t>
            </a:r>
            <a:r>
              <a:rPr lang="en-US" dirty="0" err="1" smtClean="0"/>
              <a:t>pojedynczej</a:t>
            </a:r>
            <a:r>
              <a:rPr lang="en-US" dirty="0" smtClean="0"/>
              <a:t> </a:t>
            </a:r>
            <a:r>
              <a:rPr lang="en-US" dirty="0" err="1" smtClean="0"/>
              <a:t>reguły</a:t>
            </a:r>
            <a:r>
              <a:rPr lang="en-US" dirty="0" smtClean="0"/>
              <a:t> </a:t>
            </a:r>
            <a:r>
              <a:rPr lang="en-US" dirty="0" err="1" smtClean="0"/>
              <a:t>składającej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z </a:t>
            </a:r>
            <a:r>
              <a:rPr lang="en-US" dirty="0" err="1" smtClean="0"/>
              <a:t>samych</a:t>
            </a:r>
            <a:r>
              <a:rPr lang="en-US" dirty="0" smtClean="0"/>
              <a:t> </a:t>
            </a:r>
            <a:r>
              <a:rPr lang="en-US" dirty="0" err="1" smtClean="0"/>
              <a:t>koniunkcji</a:t>
            </a:r>
            <a:r>
              <a:rPr lang="en-US" dirty="0" smtClean="0"/>
              <a:t> </a:t>
            </a:r>
            <a:r>
              <a:rPr lang="en-US" dirty="0" err="1" smtClean="0"/>
              <a:t>np</a:t>
            </a:r>
            <a:r>
              <a:rPr lang="en-US" dirty="0" smtClean="0"/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(goal(x, 100) &lt;= true(has(diamond, 2))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      true(has(ruby, 3))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      true(has(opal,5)))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Pytanie</a:t>
            </a:r>
            <a:r>
              <a:rPr lang="en-US" dirty="0" smtClean="0"/>
              <a:t>: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obliczać</a:t>
            </a:r>
            <a:r>
              <a:rPr lang="en-US" dirty="0" smtClean="0"/>
              <a:t>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skomplikowanych</a:t>
            </a:r>
            <a:r>
              <a:rPr lang="en-US" dirty="0" smtClean="0"/>
              <a:t> </a:t>
            </a:r>
            <a:r>
              <a:rPr lang="en-US" dirty="0" err="1" smtClean="0"/>
              <a:t>formuł</a:t>
            </a:r>
            <a:r>
              <a:rPr lang="en-US" dirty="0" smtClean="0"/>
              <a:t> </a:t>
            </a:r>
            <a:r>
              <a:rPr lang="en-US" dirty="0" err="1" smtClean="0"/>
              <a:t>logicznych</a:t>
            </a:r>
            <a:r>
              <a:rPr lang="en-US" dirty="0" smtClean="0"/>
              <a:t>?</a:t>
            </a:r>
          </a:p>
          <a:p>
            <a:pPr marL="1200150" lvl="1" indent="-457200"/>
            <a:r>
              <a:rPr lang="en-US" dirty="0" err="1"/>
              <a:t>d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: </a:t>
            </a:r>
            <a:r>
              <a:rPr lang="en-US" b="1" dirty="0" err="1" smtClean="0"/>
              <a:t>złożona</a:t>
            </a:r>
            <a:r>
              <a:rPr lang="en-US" b="1" dirty="0" smtClean="0"/>
              <a:t> i </a:t>
            </a:r>
            <a:r>
              <a:rPr lang="en-US" b="1" dirty="0" err="1" smtClean="0"/>
              <a:t>uproszczona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Goal Evaluation (FGE)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435280" cy="489654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Wprowadzenie </a:t>
                </a:r>
                <a:r>
                  <a:rPr lang="en-US" b="1" dirty="0" smtClean="0"/>
                  <a:t>t-norm</a:t>
                </a:r>
                <a:r>
                  <a:rPr lang="en-US" dirty="0" smtClean="0"/>
                  <a:t> z </a:t>
                </a:r>
                <a:r>
                  <a:rPr lang="en-US" dirty="0" err="1" smtClean="0"/>
                  <a:t>rodziny</a:t>
                </a:r>
                <a:r>
                  <a:rPr lang="en-US" dirty="0" smtClean="0"/>
                  <a:t> </a:t>
                </a:r>
                <a:r>
                  <a:rPr lang="en-US" b="1" dirty="0" err="1" smtClean="0"/>
                  <a:t>Yagera</a:t>
                </a:r>
                <a:r>
                  <a:rPr lang="en-US" b="1" dirty="0" smtClean="0"/>
                  <a:t> [</a:t>
                </a:r>
                <a:r>
                  <a:rPr lang="en-US" b="1" dirty="0" err="1" smtClean="0"/>
                  <a:t>FluxPlayer</a:t>
                </a:r>
                <a:r>
                  <a:rPr lang="en-US" b="1" dirty="0" smtClean="0"/>
                  <a:t>]</a:t>
                </a:r>
              </a:p>
              <a:p>
                <a:endParaRPr lang="en-US" sz="24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Cambria Math"/>
                        </a:rPr>
                        <m:t>𝒗𝒂𝒍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 err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dirty="0" err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dla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dla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∉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𝑺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endParaRPr lang="en-US" sz="2400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 err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dirty="0" err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𝒎𝒂𝒙</m:t>
                                </m:r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p>
                                        <m: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je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ś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li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𝒎𝒊𝒏</m:t>
                                </m:r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𝒋𝒆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ś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𝒍𝒊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𝒎𝒊𝒏</m:t>
                                </m:r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′(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deg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435280" cy="4896544"/>
              </a:xfrm>
              <a:blipFill rotWithShape="1">
                <a:blip r:embed="rId2"/>
                <a:stretch>
                  <a:fillRect l="-1371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FGE, t-</a:t>
            </a:r>
            <a:r>
              <a:rPr lang="en-US" dirty="0" err="1" smtClean="0"/>
              <a:t>norma</a:t>
            </a:r>
            <a:r>
              <a:rPr lang="en-US" dirty="0" smtClean="0"/>
              <a:t> z </a:t>
            </a:r>
            <a:r>
              <a:rPr lang="en-US" dirty="0" err="1" smtClean="0"/>
              <a:t>rodziny</a:t>
            </a:r>
            <a:r>
              <a:rPr lang="en-US" dirty="0" smtClean="0"/>
              <a:t> </a:t>
            </a:r>
            <a:r>
              <a:rPr lang="en-US" dirty="0" err="1" smtClean="0"/>
              <a:t>Yagera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435280" cy="50405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P=1; q=2; t = 0.9</a:t>
                </a:r>
                <a:endParaRPr lang="en-US" b="1" dirty="0" smtClean="0"/>
              </a:p>
              <a:p>
                <a:endParaRPr lang="en-US" sz="24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400" b="1" i="1" dirty="0" err="1" smtClean="0">
                          <a:solidFill>
                            <a:schemeClr val="bg1"/>
                          </a:solidFill>
                          <a:latin typeface="Cambria Math"/>
                        </a:rPr>
                        <m:t>𝒗𝒂𝒍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 err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dirty="0" err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la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dla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∉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𝑺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𝒆𝒗𝒂𝒍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endParaRPr lang="en-US" sz="2400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 err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dirty="0" err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𝒎𝒂𝒙</m:t>
                                </m:r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p>
                                        <m: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je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ś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li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𝒎𝒊𝒏</m:t>
                                </m:r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𝒋𝒆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ś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𝒍𝒊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𝒎𝒊𝒏</m:t>
                                </m:r>
                                <m:d>
                                  <m:d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′(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g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435280" cy="5040560"/>
              </a:xfrm>
              <a:blipFill rotWithShape="1">
                <a:blip r:embed="rId2"/>
                <a:stretch>
                  <a:fillRect l="-1371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Uproszczone</a:t>
            </a:r>
            <a:r>
              <a:rPr lang="en-US" dirty="0" smtClean="0"/>
              <a:t> FGE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dirty="0" err="1" smtClean="0"/>
              <a:t>Używane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szybkim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interpreterze</a:t>
            </a:r>
            <a:r>
              <a:rPr lang="en-US" sz="2600" b="1" dirty="0" smtClean="0"/>
              <a:t> C++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err="1" smtClean="0"/>
              <a:t>Reguła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goal </a:t>
            </a:r>
            <a:r>
              <a:rPr lang="en-US" sz="2600" b="1" dirty="0" smtClean="0"/>
              <a:t>jest </a:t>
            </a:r>
            <a:r>
              <a:rPr lang="en-US" sz="2600" b="1" dirty="0" err="1" smtClean="0"/>
              <a:t>rozwijana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aż</a:t>
            </a:r>
            <a:r>
              <a:rPr lang="en-US" sz="2600" b="1" dirty="0" smtClean="0"/>
              <a:t> do </a:t>
            </a:r>
            <a:r>
              <a:rPr lang="en-US" sz="2600" b="1" dirty="0" err="1" smtClean="0"/>
              <a:t>osiągnięcia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faktów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atomowych</a:t>
            </a:r>
            <a:endParaRPr lang="en-US" sz="2600" b="1" dirty="0" smtClean="0"/>
          </a:p>
          <a:p>
            <a:pPr marL="1200150" lvl="1" indent="-457200"/>
            <a:r>
              <a:rPr lang="en-US" sz="2300" b="1" dirty="0" err="1"/>
              <a:t>r</a:t>
            </a:r>
            <a:r>
              <a:rPr lang="en-US" sz="2300" b="1" dirty="0" err="1" smtClean="0"/>
              <a:t>eguły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rekurencyjne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nie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są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problemem</a:t>
            </a:r>
            <a:r>
              <a:rPr lang="en-US" sz="2300" b="1" dirty="0" smtClean="0"/>
              <a:t> w </a:t>
            </a:r>
            <a:r>
              <a:rPr lang="en-US" sz="2300" b="1" dirty="0" err="1" smtClean="0"/>
              <a:t>przypadku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warunku</a:t>
            </a:r>
            <a:r>
              <a:rPr lang="en-US" sz="2300" b="1" dirty="0" smtClean="0"/>
              <a:t> </a:t>
            </a:r>
            <a:r>
              <a:rPr lang="en-US" sz="2300" b="1" i="1" dirty="0" smtClean="0"/>
              <a:t>goal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bo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interesuje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nas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tylko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spełnienie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warunku</a:t>
            </a:r>
            <a:r>
              <a:rPr lang="en-US" sz="2300" b="1" dirty="0" smtClean="0"/>
              <a:t>, a </a:t>
            </a:r>
            <a:r>
              <a:rPr lang="en-US" sz="2300" b="1" dirty="0" err="1" smtClean="0"/>
              <a:t>nie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wyznaczenie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możliwych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realizacji</a:t>
            </a:r>
            <a:r>
              <a:rPr lang="en-US" sz="2300" b="1" i="1" dirty="0" smtClean="0"/>
              <a:t>*</a:t>
            </a:r>
          </a:p>
          <a:p>
            <a:pPr marL="1200150" lvl="1" indent="-457200"/>
            <a:r>
              <a:rPr lang="en-US" sz="2300" b="1" dirty="0" err="1"/>
              <a:t>s</a:t>
            </a:r>
            <a:r>
              <a:rPr lang="en-US" sz="2300" b="1" dirty="0" err="1" smtClean="0"/>
              <a:t>pójnik</a:t>
            </a:r>
            <a:r>
              <a:rPr lang="en-US" sz="2300" b="1" dirty="0" smtClean="0"/>
              <a:t> OR jest </a:t>
            </a:r>
            <a:r>
              <a:rPr lang="en-US" sz="2300" b="1" dirty="0" err="1" smtClean="0"/>
              <a:t>usuwany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przez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rozbicie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oddzielne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reguły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np</a:t>
            </a:r>
            <a:r>
              <a:rPr lang="en-US" sz="2300" b="1" dirty="0" smtClean="0"/>
              <a:t>.</a:t>
            </a:r>
          </a:p>
          <a:p>
            <a:pPr lvl="1" indent="0">
              <a:buNone/>
            </a:pPr>
            <a:r>
              <a:rPr lang="en-US" sz="2300" b="1" dirty="0"/>
              <a:t>	 </a:t>
            </a:r>
            <a:r>
              <a:rPr lang="en-US" sz="2300" b="1" dirty="0" smtClean="0"/>
              <a:t>   </a:t>
            </a:r>
          </a:p>
          <a:p>
            <a:pPr lvl="1" indent="0">
              <a:buNone/>
            </a:pPr>
            <a:endParaRPr lang="en-US" sz="2300" b="1" dirty="0" smtClean="0"/>
          </a:p>
          <a:p>
            <a:pPr lvl="1" indent="0">
              <a:buNone/>
            </a:pPr>
            <a:endParaRPr lang="en-US" sz="2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1680" y="4797152"/>
            <a:ext cx="2520280" cy="9361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(A &lt;= (B </a:t>
            </a:r>
            <a:r>
              <a:rPr lang="en-US" sz="2000" b="1" dirty="0" smtClean="0"/>
              <a:t>OR</a:t>
            </a:r>
            <a:r>
              <a:rPr lang="en-US" sz="2000" dirty="0" smtClean="0"/>
              <a:t> C) (D))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292080" y="4792833"/>
            <a:ext cx="2520280" cy="9361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(A &lt;= (B)(D))</a:t>
            </a:r>
          </a:p>
          <a:p>
            <a:pPr algn="ctr"/>
            <a:r>
              <a:rPr lang="en-US" sz="2000" dirty="0" smtClean="0"/>
              <a:t>(A &lt;= (C)(D))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4211960" y="5051763"/>
            <a:ext cx="1080120" cy="42688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Uproszczone</a:t>
            </a:r>
            <a:r>
              <a:rPr lang="en-US" dirty="0" smtClean="0"/>
              <a:t> FGE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r>
              <a:rPr lang="en-US" sz="2600" b="1" dirty="0" err="1" smtClean="0"/>
              <a:t>Reguła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goal </a:t>
            </a:r>
            <a:r>
              <a:rPr lang="en-US" sz="2600" b="1" dirty="0" smtClean="0"/>
              <a:t>jest </a:t>
            </a:r>
            <a:r>
              <a:rPr lang="en-US" sz="2600" b="1" dirty="0" err="1" smtClean="0"/>
              <a:t>rozwijana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aż</a:t>
            </a:r>
            <a:r>
              <a:rPr lang="en-US" sz="2600" b="1" dirty="0" smtClean="0"/>
              <a:t> do </a:t>
            </a:r>
            <a:r>
              <a:rPr lang="en-US" sz="2600" b="1" dirty="0" err="1" smtClean="0"/>
              <a:t>osiągnięcia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faktów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atomowych</a:t>
            </a:r>
            <a:endParaRPr lang="en-US" sz="2600" b="1" dirty="0"/>
          </a:p>
          <a:p>
            <a:endParaRPr lang="en-US" sz="2600" b="1" dirty="0" smtClean="0"/>
          </a:p>
          <a:p>
            <a:r>
              <a:rPr lang="en-US" sz="2600" b="1" dirty="0" err="1" smtClean="0"/>
              <a:t>Powstaje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niezależnych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realizacji</a:t>
            </a:r>
            <a:r>
              <a:rPr lang="en-US" sz="2600" b="1" dirty="0" smtClean="0"/>
              <a:t> goal </a:t>
            </a:r>
            <a:r>
              <a:rPr lang="en-US" sz="2600" b="1" dirty="0" err="1" smtClean="0"/>
              <a:t>zawierających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tylko</a:t>
            </a:r>
            <a:r>
              <a:rPr lang="en-US" sz="2600" b="1" dirty="0" smtClean="0"/>
              <a:t>:</a:t>
            </a:r>
          </a:p>
          <a:p>
            <a:pPr marL="1085850" lvl="1" indent="-342900"/>
            <a:r>
              <a:rPr lang="en-US" sz="2300" b="1" dirty="0" err="1"/>
              <a:t>f</a:t>
            </a:r>
            <a:r>
              <a:rPr lang="en-US" sz="2300" b="1" dirty="0" err="1" smtClean="0"/>
              <a:t>akty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atomowe</a:t>
            </a:r>
            <a:r>
              <a:rPr lang="en-US" sz="2300" b="1" dirty="0" smtClean="0"/>
              <a:t> </a:t>
            </a:r>
          </a:p>
          <a:p>
            <a:pPr marL="1085850" lvl="1" indent="-342900"/>
            <a:r>
              <a:rPr lang="en-US" sz="2300" b="1" dirty="0"/>
              <a:t>o</a:t>
            </a:r>
            <a:r>
              <a:rPr lang="en-US" sz="2300" b="1" dirty="0" smtClean="0"/>
              <a:t>peratory </a:t>
            </a:r>
            <a:r>
              <a:rPr lang="en-US" sz="2300" b="1" dirty="0" err="1" smtClean="0"/>
              <a:t>negacji</a:t>
            </a:r>
            <a:r>
              <a:rPr lang="en-US" sz="2300" b="1" dirty="0" smtClean="0"/>
              <a:t> i </a:t>
            </a:r>
            <a:r>
              <a:rPr lang="en-US" sz="2300" b="1" dirty="0" err="1" smtClean="0"/>
              <a:t>koniunkcji</a:t>
            </a:r>
            <a:endParaRPr lang="en-US" sz="2300" b="1" dirty="0"/>
          </a:p>
          <a:p>
            <a:pPr marL="1085850" lvl="1" indent="-342900"/>
            <a:endParaRPr lang="en-US" sz="2300" b="1" dirty="0" smtClean="0"/>
          </a:p>
          <a:p>
            <a:pPr marL="342900" indent="-342900"/>
            <a:r>
              <a:rPr lang="en-US" sz="2600" b="1" dirty="0" err="1" smtClean="0"/>
              <a:t>Fakty</a:t>
            </a:r>
            <a:r>
              <a:rPr lang="en-US" sz="2600" b="1" dirty="0" smtClean="0"/>
              <a:t> w </a:t>
            </a:r>
            <a:r>
              <a:rPr lang="en-US" sz="2600" b="1" dirty="0" err="1" smtClean="0"/>
              <a:t>ramach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danej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realizacji</a:t>
            </a:r>
            <a:r>
              <a:rPr lang="en-US" sz="2600" b="1" dirty="0" smtClean="0"/>
              <a:t>, w </a:t>
            </a:r>
            <a:r>
              <a:rPr lang="en-US" sz="2600" b="1" dirty="0" err="1" smtClean="0"/>
              <a:t>danym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stanie</a:t>
            </a:r>
            <a:r>
              <a:rPr lang="en-US" sz="2600" b="1" dirty="0" smtClean="0"/>
              <a:t> S </a:t>
            </a:r>
            <a:r>
              <a:rPr lang="en-US" sz="2600" b="1" dirty="0" err="1" smtClean="0"/>
              <a:t>otrzymują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wartości</a:t>
            </a:r>
            <a:r>
              <a:rPr lang="en-US" sz="2600" b="1" dirty="0" smtClean="0"/>
              <a:t>: </a:t>
            </a:r>
            <a:endParaRPr lang="en-US" sz="2600" b="1" i="1" dirty="0" smtClean="0"/>
          </a:p>
          <a:p>
            <a:pPr marL="1200150" lvl="1" indent="-457200"/>
            <a:r>
              <a:rPr lang="en-US" sz="2300" b="1" dirty="0" smtClean="0"/>
              <a:t>1, </a:t>
            </a:r>
            <a:r>
              <a:rPr lang="en-US" sz="2300" b="1" dirty="0" err="1" smtClean="0"/>
              <a:t>jeśli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fakt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należy</a:t>
            </a:r>
            <a:r>
              <a:rPr lang="en-US" sz="2300" b="1" dirty="0" smtClean="0"/>
              <a:t> do </a:t>
            </a:r>
            <a:r>
              <a:rPr lang="en-US" sz="2300" b="1" dirty="0" err="1" smtClean="0"/>
              <a:t>stanu</a:t>
            </a:r>
            <a:r>
              <a:rPr lang="en-US" sz="2300" b="1" dirty="0" smtClean="0"/>
              <a:t> S</a:t>
            </a:r>
          </a:p>
          <a:p>
            <a:pPr marL="1200150" lvl="1" indent="-457200"/>
            <a:r>
              <a:rPr lang="en-US" sz="2300" b="1" dirty="0" smtClean="0"/>
              <a:t>0, </a:t>
            </a:r>
            <a:r>
              <a:rPr lang="en-US" sz="2300" b="1" dirty="0" err="1" smtClean="0"/>
              <a:t>jeśli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fakt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nie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należy</a:t>
            </a:r>
            <a:r>
              <a:rPr lang="en-US" sz="2300" b="1" dirty="0" smtClean="0"/>
              <a:t> do S </a:t>
            </a:r>
            <a:r>
              <a:rPr lang="en-US" sz="2300" b="1" dirty="0" err="1" smtClean="0"/>
              <a:t>lub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występuje</a:t>
            </a:r>
            <a:r>
              <a:rPr lang="en-US" sz="2300" b="1" dirty="0" smtClean="0"/>
              <a:t> z </a:t>
            </a:r>
            <a:r>
              <a:rPr lang="en-US" sz="2300" b="1" dirty="0" err="1" smtClean="0"/>
              <a:t>negacją</a:t>
            </a:r>
            <a:endParaRPr lang="en-US" sz="2300" b="1" dirty="0"/>
          </a:p>
          <a:p>
            <a:pPr marL="1085850" lvl="1" indent="-342900"/>
            <a:endParaRPr lang="en-US" sz="2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Uproszczone</a:t>
            </a:r>
            <a:r>
              <a:rPr lang="en-US" dirty="0" smtClean="0"/>
              <a:t> FGE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Każa</a:t>
            </a:r>
            <a:r>
              <a:rPr lang="en-US" sz="2600" dirty="0" smtClean="0"/>
              <a:t> </a:t>
            </a:r>
            <a:r>
              <a:rPr lang="en-US" sz="2600" dirty="0" err="1"/>
              <a:t>r</a:t>
            </a:r>
            <a:r>
              <a:rPr lang="en-US" sz="2600" dirty="0" err="1" smtClean="0"/>
              <a:t>ealizacja</a:t>
            </a:r>
            <a:r>
              <a:rPr lang="en-US" sz="2600" dirty="0" smtClean="0"/>
              <a:t> </a:t>
            </a:r>
            <a:r>
              <a:rPr lang="en-US" sz="2600" dirty="0" err="1" smtClean="0"/>
              <a:t>otrzymuje</a:t>
            </a:r>
            <a:r>
              <a:rPr lang="en-US" sz="2600" dirty="0" smtClean="0"/>
              <a:t> </a:t>
            </a:r>
            <a:r>
              <a:rPr lang="en-US" sz="2600" dirty="0" err="1" smtClean="0"/>
              <a:t>rozmytą</a:t>
            </a:r>
            <a:r>
              <a:rPr lang="en-US" sz="2600" dirty="0" smtClean="0"/>
              <a:t> </a:t>
            </a:r>
            <a:r>
              <a:rPr lang="en-US" sz="2600" dirty="0" err="1" smtClean="0"/>
              <a:t>wartość</a:t>
            </a:r>
            <a:r>
              <a:rPr lang="en-US" sz="2600" dirty="0" smtClean="0"/>
              <a:t> [0,1]:</a:t>
            </a:r>
            <a:endParaRPr lang="en-US" sz="2000" dirty="0" smtClean="0"/>
          </a:p>
          <a:p>
            <a:pPr lvl="1" indent="0">
              <a:buNone/>
            </a:pPr>
            <a:r>
              <a:rPr lang="en-US" sz="2000" dirty="0" smtClean="0"/>
              <a:t> = </a:t>
            </a:r>
            <a:r>
              <a:rPr lang="en-US" sz="2000" dirty="0" err="1" smtClean="0"/>
              <a:t>suma</a:t>
            </a:r>
            <a:r>
              <a:rPr lang="en-US" sz="2000" dirty="0" smtClean="0"/>
              <a:t> </a:t>
            </a:r>
            <a:r>
              <a:rPr lang="en-US" sz="2000" dirty="0" err="1" smtClean="0"/>
              <a:t>jedynek</a:t>
            </a:r>
            <a:r>
              <a:rPr lang="en-US" sz="2000" dirty="0" smtClean="0"/>
              <a:t> / </a:t>
            </a:r>
            <a:r>
              <a:rPr lang="en-US" sz="2000" dirty="0" err="1" smtClean="0"/>
              <a:t>wymiar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realizacji</a:t>
            </a:r>
            <a:endParaRPr lang="en-US" sz="2000" dirty="0" smtClean="0"/>
          </a:p>
          <a:p>
            <a:pPr lvl="1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czyli</a:t>
            </a:r>
            <a:r>
              <a:rPr lang="en-US" sz="2000" dirty="0" smtClean="0"/>
              <a:t> </a:t>
            </a:r>
            <a:r>
              <a:rPr lang="en-US" sz="2000" dirty="0" err="1" smtClean="0"/>
              <a:t>ilość</a:t>
            </a:r>
            <a:r>
              <a:rPr lang="en-US" sz="2000" dirty="0" smtClean="0"/>
              <a:t> </a:t>
            </a:r>
            <a:r>
              <a:rPr lang="en-US" sz="2000" dirty="0" err="1" smtClean="0"/>
              <a:t>faktów</a:t>
            </a:r>
            <a:r>
              <a:rPr lang="en-US" sz="2000" dirty="0" smtClean="0"/>
              <a:t> </a:t>
            </a:r>
            <a:r>
              <a:rPr lang="en-US" sz="2000" dirty="0" err="1" smtClean="0"/>
              <a:t>zachodzących</a:t>
            </a:r>
            <a:r>
              <a:rPr lang="en-US" sz="2000" dirty="0" smtClean="0"/>
              <a:t> do </a:t>
            </a:r>
            <a:r>
              <a:rPr lang="en-US" sz="2000" dirty="0" err="1" smtClean="0"/>
              <a:t>wszystkich</a:t>
            </a:r>
            <a:r>
              <a:rPr lang="en-US" sz="2000" dirty="0" smtClean="0"/>
              <a:t> </a:t>
            </a:r>
            <a:r>
              <a:rPr lang="en-US" sz="2000" dirty="0" err="1" smtClean="0"/>
              <a:t>faktów</a:t>
            </a:r>
            <a:r>
              <a:rPr lang="en-US" sz="2000" dirty="0" smtClean="0"/>
              <a:t>)</a:t>
            </a:r>
          </a:p>
          <a:p>
            <a:endParaRPr lang="en-US" sz="1900" dirty="0" smtClean="0"/>
          </a:p>
          <a:p>
            <a:pPr marL="342900" indent="-342900"/>
            <a:r>
              <a:rPr lang="en-US" sz="2600" dirty="0" err="1" smtClean="0"/>
              <a:t>Obliczone</a:t>
            </a:r>
            <a:r>
              <a:rPr lang="en-US" sz="2600" dirty="0" smtClean="0"/>
              <a:t> </a:t>
            </a:r>
            <a:r>
              <a:rPr lang="en-US" sz="2600" dirty="0" err="1" smtClean="0"/>
              <a:t>wartości</a:t>
            </a:r>
            <a:r>
              <a:rPr lang="en-US" sz="2600" dirty="0" smtClean="0"/>
              <a:t> </a:t>
            </a:r>
            <a:r>
              <a:rPr lang="en-US" sz="2600" dirty="0" err="1" smtClean="0"/>
              <a:t>stopnia</a:t>
            </a:r>
            <a:r>
              <a:rPr lang="en-US" sz="2600" dirty="0" smtClean="0"/>
              <a:t> </a:t>
            </a:r>
            <a:r>
              <a:rPr lang="en-US" sz="2600" dirty="0" err="1" smtClean="0"/>
              <a:t>spełnienia</a:t>
            </a:r>
            <a:r>
              <a:rPr lang="en-US" sz="2600" dirty="0" smtClean="0"/>
              <a:t> </a:t>
            </a:r>
            <a:r>
              <a:rPr lang="en-US" sz="2600" dirty="0" err="1" smtClean="0"/>
              <a:t>umieszczane</a:t>
            </a:r>
            <a:r>
              <a:rPr lang="en-US" sz="2600" dirty="0" smtClean="0"/>
              <a:t> </a:t>
            </a:r>
            <a:r>
              <a:rPr lang="en-US" sz="2600" dirty="0" err="1" smtClean="0"/>
              <a:t>są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b="1" dirty="0" err="1" smtClean="0"/>
              <a:t>posortowanej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liście</a:t>
            </a:r>
            <a:endParaRPr lang="en-US" sz="2600" dirty="0" smtClean="0"/>
          </a:p>
          <a:p>
            <a:pPr marL="1085850" lvl="1" indent="-342900"/>
            <a:r>
              <a:rPr lang="en-US" sz="2300" dirty="0" err="1"/>
              <a:t>l</a:t>
            </a:r>
            <a:r>
              <a:rPr lang="en-US" sz="2300" dirty="0" err="1" smtClean="0"/>
              <a:t>ista</a:t>
            </a:r>
            <a:r>
              <a:rPr lang="en-US" sz="2300" dirty="0" smtClean="0"/>
              <a:t> </a:t>
            </a:r>
            <a:r>
              <a:rPr lang="en-US" sz="2300" dirty="0" err="1" smtClean="0"/>
              <a:t>przechowywana</a:t>
            </a:r>
            <a:r>
              <a:rPr lang="en-US" sz="2300" dirty="0" smtClean="0"/>
              <a:t> jest </a:t>
            </a:r>
            <a:r>
              <a:rPr lang="en-US" sz="2300" dirty="0" err="1" smtClean="0"/>
              <a:t>dla</a:t>
            </a:r>
            <a:r>
              <a:rPr lang="en-US" sz="2300" dirty="0" smtClean="0"/>
              <a:t> </a:t>
            </a:r>
            <a:r>
              <a:rPr lang="en-US" sz="2300" dirty="0" err="1" smtClean="0"/>
              <a:t>całej</a:t>
            </a:r>
            <a:r>
              <a:rPr lang="en-US" sz="2300" dirty="0" smtClean="0"/>
              <a:t> </a:t>
            </a:r>
            <a:r>
              <a:rPr lang="en-US" sz="2300" dirty="0" err="1" smtClean="0"/>
              <a:t>reguły</a:t>
            </a:r>
            <a:r>
              <a:rPr lang="en-US" sz="2300" dirty="0" smtClean="0"/>
              <a:t> goal w </a:t>
            </a:r>
            <a:r>
              <a:rPr lang="en-US" sz="2300" dirty="0" err="1" smtClean="0"/>
              <a:t>danym</a:t>
            </a:r>
            <a:r>
              <a:rPr lang="en-US" sz="2300" dirty="0" smtClean="0"/>
              <a:t> </a:t>
            </a:r>
            <a:r>
              <a:rPr lang="en-US" sz="2300" dirty="0" err="1" smtClean="0"/>
              <a:t>stanie</a:t>
            </a:r>
            <a:r>
              <a:rPr lang="en-US" sz="2300" dirty="0" smtClean="0"/>
              <a:t> S</a:t>
            </a:r>
          </a:p>
          <a:p>
            <a:pPr marL="1085850" lvl="1" indent="-342900"/>
            <a:r>
              <a:rPr lang="en-US" sz="2300" dirty="0" err="1"/>
              <a:t>k</a:t>
            </a:r>
            <a:r>
              <a:rPr lang="en-US" sz="2300" dirty="0" err="1" smtClean="0"/>
              <a:t>ierunek</a:t>
            </a:r>
            <a:r>
              <a:rPr lang="en-US" sz="2300" dirty="0" smtClean="0"/>
              <a:t> </a:t>
            </a:r>
            <a:r>
              <a:rPr lang="en-US" sz="2300" dirty="0" err="1" smtClean="0"/>
              <a:t>sortowania</a:t>
            </a:r>
            <a:r>
              <a:rPr lang="en-US" sz="2300" dirty="0" smtClean="0"/>
              <a:t>: od </a:t>
            </a:r>
            <a:r>
              <a:rPr lang="en-US" sz="2300" dirty="0" err="1" smtClean="0"/>
              <a:t>największej</a:t>
            </a:r>
            <a:r>
              <a:rPr lang="en-US" sz="2300" dirty="0" smtClean="0"/>
              <a:t> </a:t>
            </a:r>
            <a:r>
              <a:rPr lang="en-US" sz="2300" dirty="0" err="1" smtClean="0"/>
              <a:t>wartości</a:t>
            </a:r>
            <a:r>
              <a:rPr lang="en-US" sz="2300" dirty="0" smtClean="0"/>
              <a:t> (front) do </a:t>
            </a:r>
            <a:r>
              <a:rPr lang="en-US" sz="2300" dirty="0" err="1" smtClean="0"/>
              <a:t>najmniejszej</a:t>
            </a:r>
            <a:r>
              <a:rPr lang="en-US" sz="2300" dirty="0" smtClean="0"/>
              <a:t> (back)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Uproszczone</a:t>
            </a:r>
            <a:r>
              <a:rPr lang="en-US" dirty="0" smtClean="0"/>
              <a:t> FGE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Każdy</a:t>
            </a:r>
            <a:r>
              <a:rPr lang="en-US" sz="2600" dirty="0" smtClean="0"/>
              <a:t> </a:t>
            </a:r>
            <a:r>
              <a:rPr lang="en-US" sz="2600" dirty="0" err="1" smtClean="0"/>
              <a:t>stan</a:t>
            </a:r>
            <a:r>
              <a:rPr lang="en-US" sz="2600" dirty="0"/>
              <a:t> </a:t>
            </a:r>
            <a:r>
              <a:rPr lang="en-US" sz="2600" dirty="0" smtClean="0"/>
              <a:t>ma </a:t>
            </a:r>
            <a:r>
              <a:rPr lang="en-US" sz="2600" dirty="0" err="1" smtClean="0"/>
              <a:t>przypisane</a:t>
            </a:r>
            <a:r>
              <a:rPr lang="en-US" sz="2600" dirty="0" smtClean="0"/>
              <a:t> N </a:t>
            </a:r>
            <a:r>
              <a:rPr lang="en-US" sz="2600" dirty="0" err="1" smtClean="0"/>
              <a:t>wartości</a:t>
            </a:r>
            <a:r>
              <a:rPr lang="en-US" sz="2600" dirty="0" smtClean="0"/>
              <a:t> z </a:t>
            </a:r>
            <a:r>
              <a:rPr lang="en-US" sz="2600" dirty="0" err="1" smtClean="0"/>
              <a:t>zakresu</a:t>
            </a:r>
            <a:r>
              <a:rPr lang="en-US" sz="2600" dirty="0" smtClean="0"/>
              <a:t> [0,1]</a:t>
            </a:r>
          </a:p>
          <a:p>
            <a:endParaRPr lang="en-US" sz="2300" dirty="0" smtClean="0"/>
          </a:p>
          <a:p>
            <a:r>
              <a:rPr lang="en-US" sz="2600" dirty="0" err="1" smtClean="0"/>
              <a:t>Stopień</a:t>
            </a:r>
            <a:r>
              <a:rPr lang="en-US" sz="2600" dirty="0" smtClean="0"/>
              <a:t> </a:t>
            </a:r>
            <a:r>
              <a:rPr lang="en-US" sz="2600" dirty="0" err="1" smtClean="0"/>
              <a:t>spełnienia</a:t>
            </a:r>
            <a:r>
              <a:rPr lang="en-US" sz="2600" dirty="0" smtClean="0"/>
              <a:t> </a:t>
            </a:r>
            <a:r>
              <a:rPr lang="en-US" sz="2600" b="1" i="1" dirty="0" smtClean="0"/>
              <a:t>goal </a:t>
            </a:r>
            <a:r>
              <a:rPr lang="en-US" sz="2600" dirty="0" smtClean="0"/>
              <a:t> </a:t>
            </a:r>
            <a:r>
              <a:rPr lang="en-US" sz="2600" dirty="0" err="1" smtClean="0"/>
              <a:t>pomiędzy</a:t>
            </a:r>
            <a:r>
              <a:rPr lang="en-US" sz="2600" dirty="0" smtClean="0"/>
              <a:t> </a:t>
            </a:r>
            <a:r>
              <a:rPr lang="en-US" sz="2600" dirty="0" err="1" smtClean="0"/>
              <a:t>stanami</a:t>
            </a:r>
            <a:r>
              <a:rPr lang="en-US" sz="2600" dirty="0" smtClean="0"/>
              <a:t> </a:t>
            </a:r>
            <a:r>
              <a:rPr lang="en-US" sz="2600" dirty="0" err="1" smtClean="0"/>
              <a:t>porównywany</a:t>
            </a:r>
            <a:r>
              <a:rPr lang="en-US" sz="2600" dirty="0" smtClean="0"/>
              <a:t> jest </a:t>
            </a:r>
            <a:r>
              <a:rPr lang="en-US" sz="2600" dirty="0" err="1" smtClean="0"/>
              <a:t>po</a:t>
            </a:r>
            <a:r>
              <a:rPr lang="en-US" sz="2600" dirty="0" smtClean="0"/>
              <a:t> </a:t>
            </a:r>
            <a:r>
              <a:rPr lang="en-US" sz="2600" dirty="0" err="1" smtClean="0"/>
              <a:t>współrzędnych</a:t>
            </a:r>
            <a:r>
              <a:rPr lang="en-US" sz="2600" dirty="0" smtClean="0"/>
              <a:t> </a:t>
            </a:r>
          </a:p>
          <a:p>
            <a:pPr marL="1085850" lvl="1" indent="-342900"/>
            <a:r>
              <a:rPr lang="en-US" sz="2300" dirty="0" err="1" smtClean="0"/>
              <a:t>rozpoczynając</a:t>
            </a:r>
            <a:r>
              <a:rPr lang="en-US" sz="2300" dirty="0" smtClean="0"/>
              <a:t> od </a:t>
            </a:r>
            <a:r>
              <a:rPr lang="en-US" sz="2300" dirty="0" err="1" smtClean="0"/>
              <a:t>najniższych</a:t>
            </a:r>
            <a:r>
              <a:rPr lang="en-US" sz="2300" dirty="0" smtClean="0"/>
              <a:t> </a:t>
            </a:r>
            <a:r>
              <a:rPr lang="en-US" sz="2300" dirty="0" err="1" smtClean="0"/>
              <a:t>współrzędnych</a:t>
            </a:r>
            <a:r>
              <a:rPr lang="en-US" sz="2300" dirty="0" smtClean="0"/>
              <a:t> – </a:t>
            </a:r>
            <a:r>
              <a:rPr lang="en-US" sz="2300" dirty="0" err="1" smtClean="0"/>
              <a:t>czyli</a:t>
            </a:r>
            <a:r>
              <a:rPr lang="en-US" sz="2300" dirty="0" smtClean="0"/>
              <a:t> </a:t>
            </a:r>
            <a:r>
              <a:rPr lang="en-US" sz="2300" dirty="0" err="1" smtClean="0"/>
              <a:t>największych</a:t>
            </a:r>
            <a:r>
              <a:rPr lang="en-US" sz="2300" dirty="0" smtClean="0"/>
              <a:t> </a:t>
            </a:r>
            <a:r>
              <a:rPr lang="en-US" sz="2300" dirty="0" err="1" smtClean="0"/>
              <a:t>wartości</a:t>
            </a:r>
            <a:endParaRPr lang="en-US" sz="2300" dirty="0"/>
          </a:p>
          <a:p>
            <a:pPr marL="1085850" lvl="1" indent="-342900"/>
            <a:r>
              <a:rPr lang="en-US" sz="2300" dirty="0" err="1"/>
              <a:t>a</a:t>
            </a:r>
            <a:r>
              <a:rPr lang="en-US" sz="2300" dirty="0" err="1" smtClean="0"/>
              <a:t>nalogia</a:t>
            </a:r>
            <a:r>
              <a:rPr lang="en-US" sz="2300" dirty="0" smtClean="0"/>
              <a:t> do </a:t>
            </a:r>
            <a:r>
              <a:rPr lang="en-US" sz="2300" dirty="0" err="1" smtClean="0"/>
              <a:t>sortowania</a:t>
            </a:r>
            <a:r>
              <a:rPr lang="en-US" sz="2300" dirty="0" smtClean="0"/>
              <a:t> </a:t>
            </a:r>
            <a:r>
              <a:rPr lang="en-US" sz="2300" dirty="0" err="1" smtClean="0"/>
              <a:t>leksykograficznego</a:t>
            </a:r>
            <a:endParaRPr lang="en-US" sz="2300" dirty="0" smtClean="0"/>
          </a:p>
          <a:p>
            <a:pPr lvl="1" indent="0">
              <a:buNone/>
            </a:pPr>
            <a:endParaRPr lang="en-US" sz="2300" dirty="0" smtClean="0"/>
          </a:p>
          <a:p>
            <a:pPr marL="1085850" lvl="1" indent="-342900"/>
            <a:r>
              <a:rPr lang="en-US" sz="2300" dirty="0" err="1"/>
              <a:t>w</a:t>
            </a:r>
            <a:r>
              <a:rPr lang="en-US" sz="2300" dirty="0" err="1" smtClean="0"/>
              <a:t>arto</a:t>
            </a:r>
            <a:r>
              <a:rPr lang="en-US" sz="2300" dirty="0" smtClean="0"/>
              <a:t> </a:t>
            </a:r>
            <a:r>
              <a:rPr lang="en-US" sz="2300" dirty="0" err="1" smtClean="0"/>
              <a:t>zauważyć</a:t>
            </a:r>
            <a:r>
              <a:rPr lang="en-US" sz="2300" dirty="0" smtClean="0"/>
              <a:t> </a:t>
            </a:r>
            <a:r>
              <a:rPr lang="en-US" sz="2300" dirty="0" err="1" smtClean="0"/>
              <a:t>dla</a:t>
            </a:r>
            <a:r>
              <a:rPr lang="en-US" sz="2300" dirty="0" smtClean="0"/>
              <a:t> </a:t>
            </a:r>
            <a:r>
              <a:rPr lang="en-US" sz="2300" dirty="0" err="1" smtClean="0"/>
              <a:t>każdego</a:t>
            </a:r>
            <a:r>
              <a:rPr lang="en-US" sz="2300" dirty="0" smtClean="0"/>
              <a:t> </a:t>
            </a:r>
            <a:r>
              <a:rPr lang="en-US" sz="2300" dirty="0" err="1" smtClean="0"/>
              <a:t>stanu</a:t>
            </a:r>
            <a:r>
              <a:rPr lang="en-US" sz="2300" dirty="0" smtClean="0"/>
              <a:t> </a:t>
            </a:r>
            <a:r>
              <a:rPr lang="en-US" sz="2300" dirty="0" err="1" smtClean="0"/>
              <a:t>istnieje</a:t>
            </a:r>
            <a:r>
              <a:rPr lang="en-US" sz="2300" dirty="0" smtClean="0"/>
              <a:t> taka </a:t>
            </a:r>
            <a:r>
              <a:rPr lang="en-US" sz="2300" dirty="0" err="1" smtClean="0"/>
              <a:t>sama</a:t>
            </a:r>
            <a:r>
              <a:rPr lang="en-US" sz="2300" dirty="0" smtClean="0"/>
              <a:t> </a:t>
            </a:r>
            <a:r>
              <a:rPr lang="en-US" sz="2300" dirty="0" err="1" smtClean="0"/>
              <a:t>liczba</a:t>
            </a:r>
            <a:r>
              <a:rPr lang="en-US" sz="2300" dirty="0" smtClean="0"/>
              <a:t> </a:t>
            </a:r>
            <a:r>
              <a:rPr lang="en-US" sz="2300" dirty="0" err="1" smtClean="0"/>
              <a:t>realizacji</a:t>
            </a:r>
            <a:r>
              <a:rPr lang="en-US" sz="2300" dirty="0" smtClean="0"/>
              <a:t> N</a:t>
            </a:r>
          </a:p>
          <a:p>
            <a:pPr marL="1085850" lvl="1" indent="-342900"/>
            <a:r>
              <a:rPr lang="en-US" sz="2300" dirty="0" err="1"/>
              <a:t>m</a:t>
            </a:r>
            <a:r>
              <a:rPr lang="en-US" sz="2300" dirty="0" err="1" smtClean="0"/>
              <a:t>iejsce</a:t>
            </a:r>
            <a:r>
              <a:rPr lang="en-US" sz="2300" dirty="0" smtClean="0"/>
              <a:t> </a:t>
            </a:r>
            <a:r>
              <a:rPr lang="en-US" sz="2300" dirty="0" err="1" smtClean="0"/>
              <a:t>na</a:t>
            </a:r>
            <a:r>
              <a:rPr lang="en-US" sz="2300" dirty="0" smtClean="0"/>
              <a:t> </a:t>
            </a:r>
            <a:r>
              <a:rPr lang="en-US" sz="2300" dirty="0" err="1" smtClean="0"/>
              <a:t>liczne</a:t>
            </a:r>
            <a:r>
              <a:rPr lang="en-US" sz="2300" dirty="0" smtClean="0"/>
              <a:t> </a:t>
            </a:r>
            <a:r>
              <a:rPr lang="en-US" sz="2300" dirty="0" err="1" smtClean="0"/>
              <a:t>optymalizacje</a:t>
            </a:r>
            <a:r>
              <a:rPr lang="en-US" sz="2300" dirty="0" smtClean="0"/>
              <a:t> (</a:t>
            </a:r>
            <a:r>
              <a:rPr lang="en-US" sz="2300" dirty="0" err="1" smtClean="0"/>
              <a:t>obliczenia</a:t>
            </a:r>
            <a:r>
              <a:rPr lang="en-US" sz="2300" dirty="0" smtClean="0"/>
              <a:t> </a:t>
            </a:r>
            <a:r>
              <a:rPr lang="en-US" sz="2300" dirty="0" err="1" smtClean="0"/>
              <a:t>odłożone</a:t>
            </a:r>
            <a:r>
              <a:rPr lang="en-US" sz="23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Motywacja</a:t>
            </a:r>
            <a:r>
              <a:rPr lang="en-US" dirty="0" smtClean="0"/>
              <a:t>:</a:t>
            </a:r>
          </a:p>
          <a:p>
            <a:pPr marL="1200150" lvl="1" indent="-457200"/>
            <a:r>
              <a:rPr lang="en-US" dirty="0" err="1" smtClean="0"/>
              <a:t>Przeniesienie</a:t>
            </a:r>
            <a:r>
              <a:rPr lang="en-US" dirty="0" smtClean="0"/>
              <a:t> </a:t>
            </a:r>
            <a:r>
              <a:rPr lang="en-US" dirty="0" err="1" smtClean="0"/>
              <a:t>odpowiedzialności</a:t>
            </a:r>
            <a:r>
              <a:rPr lang="en-US" dirty="0" smtClean="0"/>
              <a:t> </a:t>
            </a:r>
            <a:r>
              <a:rPr lang="en-US" dirty="0" err="1" smtClean="0"/>
              <a:t>analizy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z </a:t>
            </a:r>
            <a:r>
              <a:rPr lang="en-US" dirty="0" err="1" smtClean="0"/>
              <a:t>programisty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komputerowego</a:t>
            </a:r>
            <a:r>
              <a:rPr lang="en-US" dirty="0" smtClean="0"/>
              <a:t> </a:t>
            </a:r>
            <a:r>
              <a:rPr lang="en-US" dirty="0" err="1" smtClean="0"/>
              <a:t>gracza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r>
              <a:rPr lang="en-US" dirty="0" err="1" smtClean="0"/>
              <a:t>Naturalną</a:t>
            </a:r>
            <a:r>
              <a:rPr lang="en-US" dirty="0" smtClean="0"/>
              <a:t> </a:t>
            </a:r>
            <a:r>
              <a:rPr lang="en-US" dirty="0" err="1" smtClean="0"/>
              <a:t>konsekwencją</a:t>
            </a:r>
            <a:r>
              <a:rPr lang="en-US" dirty="0" smtClean="0"/>
              <a:t> </a:t>
            </a:r>
            <a:r>
              <a:rPr lang="en-US" dirty="0" err="1" smtClean="0"/>
              <a:t>tego</a:t>
            </a:r>
            <a:r>
              <a:rPr lang="en-US" dirty="0" smtClean="0"/>
              <a:t> jest </a:t>
            </a:r>
            <a:r>
              <a:rPr lang="en-US" dirty="0" err="1" smtClean="0"/>
              <a:t>fakt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program </a:t>
            </a:r>
            <a:r>
              <a:rPr lang="en-US" dirty="0" err="1" smtClean="0"/>
              <a:t>powinien</a:t>
            </a:r>
            <a:r>
              <a:rPr lang="en-US" dirty="0" smtClean="0"/>
              <a:t> </a:t>
            </a:r>
            <a:r>
              <a:rPr lang="en-US" dirty="0" err="1" smtClean="0"/>
              <a:t>używać</a:t>
            </a:r>
            <a:r>
              <a:rPr lang="en-US" dirty="0" smtClean="0"/>
              <a:t> </a:t>
            </a:r>
            <a:r>
              <a:rPr lang="en-US" dirty="0" err="1" smtClean="0"/>
              <a:t>algorytmów</a:t>
            </a:r>
            <a:r>
              <a:rPr lang="en-US" dirty="0" smtClean="0"/>
              <a:t> AI, a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agorytmów</a:t>
            </a:r>
            <a:r>
              <a:rPr lang="en-US" dirty="0" smtClean="0"/>
              <a:t> </a:t>
            </a:r>
            <a:r>
              <a:rPr lang="en-US" dirty="0" err="1" smtClean="0"/>
              <a:t>rozwiązywania</a:t>
            </a:r>
            <a:r>
              <a:rPr lang="en-US" dirty="0" smtClean="0"/>
              <a:t> </a:t>
            </a:r>
            <a:r>
              <a:rPr lang="en-US" dirty="0" err="1" smtClean="0"/>
              <a:t>danej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:</a:t>
            </a:r>
          </a:p>
          <a:p>
            <a:pPr marL="1600200" lvl="2" indent="-457200"/>
            <a:r>
              <a:rPr lang="en-US" dirty="0" err="1" smtClean="0"/>
              <a:t>Abstrakcyjne</a:t>
            </a:r>
            <a:r>
              <a:rPr lang="en-US" dirty="0" smtClean="0"/>
              <a:t> </a:t>
            </a:r>
            <a:r>
              <a:rPr lang="en-US" dirty="0" err="1" smtClean="0"/>
              <a:t>rozumowanie</a:t>
            </a:r>
            <a:endParaRPr lang="en-US" dirty="0" smtClean="0"/>
          </a:p>
          <a:p>
            <a:pPr marL="1600200" lvl="2" indent="-457200"/>
            <a:r>
              <a:rPr lang="en-US" dirty="0" err="1" smtClean="0"/>
              <a:t>Nauka</a:t>
            </a:r>
            <a:endParaRPr lang="en-US" dirty="0"/>
          </a:p>
          <a:p>
            <a:pPr marL="1600200" lvl="2" indent="-457200"/>
            <a:r>
              <a:rPr lang="en-US" dirty="0" err="1" smtClean="0"/>
              <a:t>Reprezentacja</a:t>
            </a:r>
            <a:r>
              <a:rPr lang="en-US" dirty="0" smtClean="0"/>
              <a:t> </a:t>
            </a:r>
            <a:r>
              <a:rPr lang="en-US" dirty="0" err="1" smtClean="0"/>
              <a:t>wiedzy</a:t>
            </a:r>
            <a:endParaRPr lang="en-US" dirty="0" smtClean="0"/>
          </a:p>
          <a:p>
            <a:pPr marL="1600200" lvl="2" indent="-457200"/>
            <a:r>
              <a:rPr lang="en-US" dirty="0" err="1" smtClean="0"/>
              <a:t>Planowanie</a:t>
            </a:r>
            <a:endParaRPr lang="en-US" dirty="0" smtClean="0"/>
          </a:p>
          <a:p>
            <a:pPr marL="1600200" lvl="2" indent="-457200"/>
            <a:r>
              <a:rPr lang="en-US" dirty="0" smtClean="0"/>
              <a:t>…</a:t>
            </a:r>
          </a:p>
          <a:p>
            <a:pPr lvl="2" indent="0">
              <a:buNone/>
            </a:pPr>
            <a:endParaRPr lang="en-US" dirty="0" smtClean="0"/>
          </a:p>
          <a:p>
            <a:pPr marL="1200150" lvl="1" indent="-457200"/>
            <a:r>
              <a:rPr lang="en-US" dirty="0" err="1" smtClean="0"/>
              <a:t>Powrót</a:t>
            </a:r>
            <a:r>
              <a:rPr lang="en-US" dirty="0" smtClean="0"/>
              <a:t> do </a:t>
            </a:r>
            <a:r>
              <a:rPr lang="en-US" dirty="0" err="1" smtClean="0"/>
              <a:t>idei</a:t>
            </a:r>
            <a:r>
              <a:rPr lang="en-US" dirty="0" smtClean="0"/>
              <a:t> </a:t>
            </a:r>
            <a:r>
              <a:rPr lang="en-US" dirty="0" err="1" smtClean="0"/>
              <a:t>stworzenia</a:t>
            </a:r>
            <a:r>
              <a:rPr lang="en-US" dirty="0" smtClean="0"/>
              <a:t> </a:t>
            </a:r>
            <a:r>
              <a:rPr lang="en-US" dirty="0" err="1" smtClean="0"/>
              <a:t>prawdziwej</a:t>
            </a:r>
            <a:r>
              <a:rPr lang="en-US" dirty="0" smtClean="0"/>
              <a:t> </a:t>
            </a:r>
            <a:r>
              <a:rPr lang="en-US" dirty="0" err="1" smtClean="0"/>
              <a:t>sztucznej</a:t>
            </a:r>
            <a:r>
              <a:rPr lang="en-US" dirty="0" smtClean="0"/>
              <a:t> </a:t>
            </a:r>
            <a:r>
              <a:rPr lang="en-US" dirty="0" err="1" smtClean="0"/>
              <a:t>inteligencji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Przykład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394720" cy="47133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oal(x,100) &lt;= line(x)</a:t>
            </a:r>
          </a:p>
          <a:p>
            <a:endParaRPr lang="en-US" dirty="0" smtClean="0"/>
          </a:p>
          <a:p>
            <a:r>
              <a:rPr lang="en-US" dirty="0" err="1" smtClean="0"/>
              <a:t>Realizacje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1: c11, c12, c13</a:t>
            </a:r>
          </a:p>
          <a:p>
            <a:r>
              <a:rPr lang="en-US" dirty="0" smtClean="0"/>
              <a:t>2: c21, c22, c23</a:t>
            </a:r>
          </a:p>
          <a:p>
            <a:r>
              <a:rPr lang="en-US" dirty="0" smtClean="0"/>
              <a:t>3: c31, c32, c33</a:t>
            </a:r>
          </a:p>
          <a:p>
            <a:r>
              <a:rPr lang="en-US" dirty="0" smtClean="0"/>
              <a:t>4: c11, c21, c31</a:t>
            </a:r>
          </a:p>
          <a:p>
            <a:r>
              <a:rPr lang="en-US" dirty="0" smtClean="0"/>
              <a:t>5: c12, c22, c32</a:t>
            </a:r>
          </a:p>
          <a:p>
            <a:r>
              <a:rPr lang="en-US" dirty="0" smtClean="0"/>
              <a:t>6: c13, c23, c33</a:t>
            </a:r>
          </a:p>
          <a:p>
            <a:r>
              <a:rPr lang="en-US" dirty="0" smtClean="0"/>
              <a:t>7: c11, c22, c33</a:t>
            </a:r>
          </a:p>
          <a:p>
            <a:r>
              <a:rPr lang="en-US" dirty="0" smtClean="0"/>
              <a:t>8: c31, c22, c13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04320" y="1412776"/>
            <a:ext cx="2367880" cy="4713387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mark(2,1,x)</a:t>
            </a:r>
          </a:p>
          <a:p>
            <a:endParaRPr lang="en-US" dirty="0" smtClean="0"/>
          </a:p>
          <a:p>
            <a:r>
              <a:rPr lang="en-US" dirty="0" err="1" smtClean="0"/>
              <a:t>Realizacje</a:t>
            </a:r>
            <a:r>
              <a:rPr lang="en-US" dirty="0" smtClean="0"/>
              <a:t>:</a:t>
            </a:r>
          </a:p>
          <a:p>
            <a:r>
              <a:rPr lang="en-US" dirty="0" smtClean="0"/>
              <a:t>1: 0, 0, 0      0</a:t>
            </a:r>
          </a:p>
          <a:p>
            <a:r>
              <a:rPr lang="en-US" dirty="0" smtClean="0"/>
              <a:t>2: 1, 0, 0    1/3</a:t>
            </a:r>
          </a:p>
          <a:p>
            <a:r>
              <a:rPr lang="en-US" dirty="0" smtClean="0"/>
              <a:t>3: 0, 0, 0      0</a:t>
            </a:r>
          </a:p>
          <a:p>
            <a:r>
              <a:rPr lang="en-US" dirty="0" smtClean="0"/>
              <a:t>4: 0, 1, 0    1/3</a:t>
            </a:r>
          </a:p>
          <a:p>
            <a:r>
              <a:rPr lang="en-US" dirty="0" smtClean="0"/>
              <a:t>5: 0, 0, 0      0</a:t>
            </a:r>
          </a:p>
          <a:p>
            <a:r>
              <a:rPr lang="en-US" dirty="0" smtClean="0"/>
              <a:t>6: 0, 0, 0      0</a:t>
            </a:r>
          </a:p>
          <a:p>
            <a:r>
              <a:rPr lang="en-US" dirty="0" smtClean="0"/>
              <a:t>7: 0, 0, 0      0</a:t>
            </a:r>
          </a:p>
          <a:p>
            <a:r>
              <a:rPr lang="en-US" dirty="0" smtClean="0"/>
              <a:t>8: 0, 0, 0      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7403" y="1412775"/>
            <a:ext cx="2367880" cy="4713387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mark(2,2,x)</a:t>
            </a:r>
          </a:p>
          <a:p>
            <a:endParaRPr lang="en-US" dirty="0" smtClean="0"/>
          </a:p>
          <a:p>
            <a:r>
              <a:rPr lang="en-US" dirty="0" err="1"/>
              <a:t>Realizacje</a:t>
            </a:r>
            <a:r>
              <a:rPr lang="en-US" dirty="0"/>
              <a:t>:</a:t>
            </a:r>
          </a:p>
          <a:p>
            <a:r>
              <a:rPr lang="en-US" dirty="0"/>
              <a:t>1: 0, 0, </a:t>
            </a:r>
            <a:r>
              <a:rPr lang="en-US" dirty="0" smtClean="0"/>
              <a:t>0       0</a:t>
            </a:r>
            <a:endParaRPr lang="en-US" dirty="0"/>
          </a:p>
          <a:p>
            <a:r>
              <a:rPr lang="en-US" dirty="0"/>
              <a:t>2: </a:t>
            </a:r>
            <a:r>
              <a:rPr lang="en-US" dirty="0" smtClean="0"/>
              <a:t>0, 1, 0     1/3</a:t>
            </a:r>
            <a:endParaRPr lang="en-US" dirty="0"/>
          </a:p>
          <a:p>
            <a:r>
              <a:rPr lang="en-US" dirty="0"/>
              <a:t>3: 0, 0, </a:t>
            </a:r>
            <a:r>
              <a:rPr lang="en-US" dirty="0" smtClean="0"/>
              <a:t>0       0</a:t>
            </a:r>
            <a:endParaRPr lang="en-US" dirty="0"/>
          </a:p>
          <a:p>
            <a:r>
              <a:rPr lang="en-US" dirty="0"/>
              <a:t>4: 0, </a:t>
            </a:r>
            <a:r>
              <a:rPr lang="en-US" dirty="0" smtClean="0"/>
              <a:t>0, 0       0</a:t>
            </a:r>
            <a:endParaRPr lang="en-US" dirty="0"/>
          </a:p>
          <a:p>
            <a:r>
              <a:rPr lang="en-US" dirty="0"/>
              <a:t>5: 0, </a:t>
            </a:r>
            <a:r>
              <a:rPr lang="en-US" dirty="0" smtClean="0"/>
              <a:t>1, 0     1/3</a:t>
            </a:r>
            <a:endParaRPr lang="en-US" dirty="0"/>
          </a:p>
          <a:p>
            <a:r>
              <a:rPr lang="en-US" dirty="0"/>
              <a:t>6: 0, 0, </a:t>
            </a:r>
            <a:r>
              <a:rPr lang="en-US" dirty="0" smtClean="0"/>
              <a:t>0       0</a:t>
            </a:r>
            <a:endParaRPr lang="en-US" dirty="0"/>
          </a:p>
          <a:p>
            <a:r>
              <a:rPr lang="en-US" dirty="0"/>
              <a:t>7: 0, </a:t>
            </a:r>
            <a:r>
              <a:rPr lang="en-US" dirty="0" smtClean="0"/>
              <a:t>1, 0     1/3</a:t>
            </a:r>
            <a:endParaRPr lang="en-US" dirty="0"/>
          </a:p>
          <a:p>
            <a:r>
              <a:rPr lang="en-US" dirty="0"/>
              <a:t>8: 0, </a:t>
            </a:r>
            <a:r>
              <a:rPr lang="en-US" dirty="0" smtClean="0"/>
              <a:t>1, 0    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Przykład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0" y="1377853"/>
            <a:ext cx="5760640" cy="1763116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mark(2,1,x)</a:t>
            </a:r>
          </a:p>
          <a:p>
            <a:endParaRPr lang="en-US" dirty="0" smtClean="0"/>
          </a:p>
          <a:p>
            <a:r>
              <a:rPr lang="en-US" dirty="0" smtClean="0"/>
              <a:t>[1/3, 1/3, 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en-US" dirty="0" smtClean="0"/>
              <a:t>, 0, 0, 0, 0, 0]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1680" y="3356993"/>
            <a:ext cx="5760640" cy="1656184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mark(2,2,x)</a:t>
            </a:r>
          </a:p>
          <a:p>
            <a:endParaRPr lang="en-US" dirty="0" smtClean="0"/>
          </a:p>
          <a:p>
            <a:r>
              <a:rPr lang="en-US" dirty="0" smtClean="0"/>
              <a:t>[1/3, 1/3, </a:t>
            </a:r>
            <a:r>
              <a:rPr lang="en-US" dirty="0" smtClean="0">
                <a:solidFill>
                  <a:schemeClr val="bg1"/>
                </a:solidFill>
              </a:rPr>
              <a:t>1/3</a:t>
            </a:r>
            <a:r>
              <a:rPr lang="en-US" dirty="0" smtClean="0"/>
              <a:t>, 1/3, 0, 0, 0, 0]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73042" y="5337212"/>
            <a:ext cx="5760640" cy="648071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mark(2,2,x) &gt;  mark(2,1,x)</a:t>
            </a:r>
          </a:p>
        </p:txBody>
      </p:sp>
    </p:spTree>
    <p:extLst>
      <p:ext uri="{BB962C8B-B14F-4D97-AF65-F5344CB8AC3E}">
        <p14:creationId xmlns:p14="http://schemas.microsoft.com/office/powerpoint/2010/main" val="37105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DYNAMICZNA OCENA POLITYK I PLANOWANIE SYMULACJI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METODY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Przechowywane</a:t>
            </a:r>
            <a:r>
              <a:rPr lang="en-US" dirty="0" smtClean="0"/>
              <a:t> </a:t>
            </a:r>
            <a:r>
              <a:rPr lang="en-US" dirty="0" err="1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</a:t>
            </a:r>
            <a:r>
              <a:rPr lang="en-US" dirty="0" smtClean="0"/>
              <a:t> – </a:t>
            </a:r>
            <a:r>
              <a:rPr lang="en-US" dirty="0" err="1" smtClean="0"/>
              <a:t>numer</a:t>
            </a:r>
            <a:r>
              <a:rPr lang="en-US" dirty="0" smtClean="0"/>
              <a:t> </a:t>
            </a:r>
            <a:r>
              <a:rPr lang="en-US" dirty="0" err="1" smtClean="0"/>
              <a:t>rundy</a:t>
            </a:r>
            <a:r>
              <a:rPr lang="en-US" dirty="0" smtClean="0"/>
              <a:t> (</a:t>
            </a:r>
            <a:r>
              <a:rPr lang="en-US" dirty="0" err="1" smtClean="0"/>
              <a:t>ilość</a:t>
            </a:r>
            <a:r>
              <a:rPr lang="en-US" dirty="0" smtClean="0"/>
              <a:t> </a:t>
            </a:r>
            <a:r>
              <a:rPr lang="en-US" dirty="0" err="1" smtClean="0"/>
              <a:t>wykonanych</a:t>
            </a:r>
            <a:r>
              <a:rPr lang="en-US" dirty="0" smtClean="0"/>
              <a:t> </a:t>
            </a:r>
            <a:r>
              <a:rPr lang="en-US" dirty="0" err="1" smtClean="0"/>
              <a:t>symulacji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X(</a:t>
            </a:r>
            <a:r>
              <a:rPr lang="en-US" b="1" dirty="0" err="1" smtClean="0"/>
              <a:t>k,n</a:t>
            </a:r>
            <a:r>
              <a:rPr lang="en-US" b="1" dirty="0" smtClean="0"/>
              <a:t>) </a:t>
            </a:r>
            <a:r>
              <a:rPr lang="en-US" dirty="0" smtClean="0"/>
              <a:t>–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wypłata</a:t>
            </a:r>
            <a:r>
              <a:rPr lang="en-US" dirty="0" smtClean="0"/>
              <a:t> k-</a:t>
            </a:r>
            <a:r>
              <a:rPr lang="en-US" dirty="0" err="1" smtClean="0"/>
              <a:t>tej</a:t>
            </a:r>
            <a:r>
              <a:rPr lang="en-US" dirty="0" smtClean="0"/>
              <a:t> </a:t>
            </a:r>
            <a:r>
              <a:rPr lang="en-US" dirty="0" err="1" smtClean="0"/>
              <a:t>polityki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w </a:t>
            </a:r>
            <a:r>
              <a:rPr lang="en-US" dirty="0" err="1" smtClean="0"/>
              <a:t>ciągu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 smtClean="0"/>
              <a:t> 	    </a:t>
            </a:r>
            <a:r>
              <a:rPr lang="en-US" dirty="0" err="1" smtClean="0"/>
              <a:t>rund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NoP</a:t>
            </a:r>
            <a:r>
              <a:rPr lang="en-US" dirty="0" smtClean="0"/>
              <a:t> – </a:t>
            </a:r>
            <a:r>
              <a:rPr lang="en-US" dirty="0" err="1" smtClean="0"/>
              <a:t>ilość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r>
              <a:rPr lang="en-US" dirty="0" smtClean="0"/>
              <a:t> (</a:t>
            </a:r>
            <a:r>
              <a:rPr lang="en-US" dirty="0" err="1" smtClean="0"/>
              <a:t>NoP</a:t>
            </a:r>
            <a:r>
              <a:rPr lang="en-US" dirty="0" smtClean="0"/>
              <a:t> = 2)</a:t>
            </a:r>
          </a:p>
          <a:p>
            <a:endParaRPr lang="en-US" dirty="0" smtClean="0"/>
          </a:p>
          <a:p>
            <a:r>
              <a:rPr lang="en-US" b="1" dirty="0" smtClean="0"/>
              <a:t>T(k) </a:t>
            </a:r>
            <a:r>
              <a:rPr lang="en-US" dirty="0" smtClean="0"/>
              <a:t>– </a:t>
            </a:r>
            <a:r>
              <a:rPr lang="en-US" dirty="0" err="1" smtClean="0"/>
              <a:t>ilość</a:t>
            </a:r>
            <a:r>
              <a:rPr lang="en-US" dirty="0" smtClean="0"/>
              <a:t> </a:t>
            </a:r>
            <a:r>
              <a:rPr lang="en-US" dirty="0" err="1" smtClean="0"/>
              <a:t>wykonanych</a:t>
            </a:r>
            <a:r>
              <a:rPr lang="en-US" dirty="0" smtClean="0"/>
              <a:t> </a:t>
            </a:r>
            <a:r>
              <a:rPr lang="en-US" dirty="0" err="1" smtClean="0"/>
              <a:t>symulacji</a:t>
            </a:r>
            <a:r>
              <a:rPr lang="en-US" dirty="0" smtClean="0"/>
              <a:t> z </a:t>
            </a:r>
            <a:r>
              <a:rPr lang="en-US" dirty="0" err="1" smtClean="0"/>
              <a:t>wykorzystaniem</a:t>
            </a:r>
            <a:r>
              <a:rPr lang="en-US" dirty="0" smtClean="0"/>
              <a:t> 	 k-</a:t>
            </a:r>
            <a:r>
              <a:rPr lang="en-US" dirty="0" err="1" smtClean="0"/>
              <a:t>tej</a:t>
            </a:r>
            <a:r>
              <a:rPr lang="en-US" dirty="0" smtClean="0"/>
              <a:t> </a:t>
            </a:r>
            <a:r>
              <a:rPr lang="en-US" dirty="0" err="1" smtClean="0"/>
              <a:t>polityki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1143" y="260648"/>
            <a:ext cx="5112568" cy="120243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Wyznacz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najlepszy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węzeł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kontynuacji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gry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korzystając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formuły</a:t>
            </a:r>
            <a:r>
              <a:rPr lang="en-US" sz="2000" b="1" dirty="0" smtClean="0"/>
              <a:t> UCT</a:t>
            </a:r>
            <a:endParaRPr lang="en-US" sz="2000" b="1" dirty="0"/>
          </a:p>
        </p:txBody>
      </p:sp>
      <p:sp>
        <p:nvSpPr>
          <p:cNvPr id="10" name="Flowchart: Decision 9"/>
          <p:cNvSpPr/>
          <p:nvPr/>
        </p:nvSpPr>
        <p:spPr>
          <a:xfrm>
            <a:off x="430538" y="1928234"/>
            <a:ext cx="4896544" cy="1140726"/>
          </a:xfrm>
          <a:prstGeom prst="flowChartDecision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Istnieje</a:t>
            </a:r>
            <a:r>
              <a:rPr lang="en-US" b="1" dirty="0" smtClean="0"/>
              <a:t> </a:t>
            </a:r>
            <a:r>
              <a:rPr lang="en-US" b="1" dirty="0" err="1" smtClean="0"/>
              <a:t>zaplanowana</a:t>
            </a:r>
            <a:r>
              <a:rPr lang="en-US" b="1" dirty="0" smtClean="0"/>
              <a:t> </a:t>
            </a:r>
            <a:r>
              <a:rPr lang="en-US" b="1" dirty="0" err="1" smtClean="0"/>
              <a:t>dla</a:t>
            </a:r>
            <a:r>
              <a:rPr lang="en-US" b="1" dirty="0" smtClean="0"/>
              <a:t> </a:t>
            </a:r>
            <a:r>
              <a:rPr lang="en-US" b="1" dirty="0" err="1" smtClean="0"/>
              <a:t>symulacji</a:t>
            </a:r>
            <a:r>
              <a:rPr lang="en-US" b="1" dirty="0" smtClean="0"/>
              <a:t> </a:t>
            </a:r>
            <a:r>
              <a:rPr lang="en-US" b="1" dirty="0" err="1" smtClean="0"/>
              <a:t>polityka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33909" y="3429000"/>
            <a:ext cx="5089802" cy="7200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Przeprowadź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symulację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MonteCarlo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zgodnie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pobraną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polityką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gry</a:t>
            </a:r>
            <a:endParaRPr lang="en-US" sz="2000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11142" y="4661520"/>
            <a:ext cx="5112569" cy="7200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Dodaj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pierwsze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węzły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drzewa</a:t>
            </a:r>
            <a:r>
              <a:rPr lang="en-US" sz="2000" b="1" dirty="0"/>
              <a:t> </a:t>
            </a:r>
            <a:r>
              <a:rPr lang="en-US" sz="2000" b="1" dirty="0" smtClean="0"/>
              <a:t>i </a:t>
            </a:r>
            <a:r>
              <a:rPr lang="en-US" sz="2000" b="1" dirty="0" err="1" smtClean="0"/>
              <a:t>uaktualnij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wartości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ilość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wizyt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średni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wynik</a:t>
            </a:r>
            <a:r>
              <a:rPr lang="en-US" sz="2000" b="1" dirty="0" smtClean="0"/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2526" y="5667093"/>
            <a:ext cx="5089802" cy="7200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Usuń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wpis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polityki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planera</a:t>
            </a:r>
            <a:endParaRPr lang="en-US" sz="2000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5922800" y="2057099"/>
            <a:ext cx="2745204" cy="115782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Uruchom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moduł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planowania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polityk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kolejnych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symulacji</a:t>
            </a:r>
            <a:endParaRPr lang="en-US" sz="2000" b="1" dirty="0" smtClean="0"/>
          </a:p>
        </p:txBody>
      </p:sp>
      <p:cxnSp>
        <p:nvCxnSpPr>
          <p:cNvPr id="25" name="Straight Arrow Connector 24"/>
          <p:cNvCxnSpPr>
            <a:stCxn id="9" idx="2"/>
            <a:endCxn id="10" idx="0"/>
          </p:cNvCxnSpPr>
          <p:nvPr/>
        </p:nvCxnSpPr>
        <p:spPr>
          <a:xfrm>
            <a:off x="2867427" y="1463080"/>
            <a:ext cx="11383" cy="4651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 flipH="1">
            <a:off x="2867427" y="4149080"/>
            <a:ext cx="11383" cy="5124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12" idx="0"/>
          </p:cNvCxnSpPr>
          <p:nvPr/>
        </p:nvCxnSpPr>
        <p:spPr>
          <a:xfrm>
            <a:off x="2878810" y="3068960"/>
            <a:ext cx="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16" idx="0"/>
          </p:cNvCxnSpPr>
          <p:nvPr/>
        </p:nvCxnSpPr>
        <p:spPr>
          <a:xfrm>
            <a:off x="2867427" y="5381600"/>
            <a:ext cx="0" cy="28549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  <a:endCxn id="9" idx="1"/>
          </p:cNvCxnSpPr>
          <p:nvPr/>
        </p:nvCxnSpPr>
        <p:spPr>
          <a:xfrm rot="5400000" flipH="1">
            <a:off x="-1173370" y="2346377"/>
            <a:ext cx="5525309" cy="2556284"/>
          </a:xfrm>
          <a:prstGeom prst="bentConnector4">
            <a:avLst>
              <a:gd name="adj1" fmla="val -4137"/>
              <a:gd name="adj2" fmla="val 10894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3"/>
            <a:endCxn id="18" idx="1"/>
          </p:cNvCxnSpPr>
          <p:nvPr/>
        </p:nvCxnSpPr>
        <p:spPr>
          <a:xfrm>
            <a:off x="5327082" y="2498597"/>
            <a:ext cx="595718" cy="13741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8" idx="2"/>
            <a:endCxn id="12" idx="3"/>
          </p:cNvCxnSpPr>
          <p:nvPr/>
        </p:nvCxnSpPr>
        <p:spPr>
          <a:xfrm rot="5400000">
            <a:off x="6072501" y="2566139"/>
            <a:ext cx="574112" cy="1871691"/>
          </a:xfrm>
          <a:prstGeom prst="bent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nip Single Corner Rectangle 58"/>
          <p:cNvSpPr/>
          <p:nvPr/>
        </p:nvSpPr>
        <p:spPr>
          <a:xfrm>
            <a:off x="5905942" y="4027140"/>
            <a:ext cx="3113696" cy="2708920"/>
          </a:xfrm>
          <a:prstGeom prst="snip1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Moduł</a:t>
            </a:r>
            <a:r>
              <a:rPr lang="en-US" b="1" dirty="0" smtClean="0"/>
              <a:t> </a:t>
            </a:r>
            <a:r>
              <a:rPr lang="en-US" b="1" dirty="0" err="1" smtClean="0"/>
              <a:t>planowania</a:t>
            </a:r>
            <a:r>
              <a:rPr lang="en-US" b="1" dirty="0" smtClean="0"/>
              <a:t> </a:t>
            </a:r>
            <a:r>
              <a:rPr lang="en-US" b="1" dirty="0" err="1" smtClean="0"/>
              <a:t>polityk</a:t>
            </a:r>
            <a:r>
              <a:rPr lang="en-US" b="1" dirty="0" smtClean="0"/>
              <a:t> </a:t>
            </a:r>
            <a:r>
              <a:rPr lang="en-US" b="1" dirty="0" err="1" smtClean="0"/>
              <a:t>wyznacza</a:t>
            </a:r>
            <a:r>
              <a:rPr lang="en-US" b="1" dirty="0" smtClean="0"/>
              <a:t> </a:t>
            </a:r>
            <a:r>
              <a:rPr lang="en-US" b="1" dirty="0" err="1" smtClean="0"/>
              <a:t>polityki</a:t>
            </a:r>
            <a:r>
              <a:rPr lang="en-US" b="1" dirty="0" smtClean="0"/>
              <a:t> </a:t>
            </a:r>
            <a:r>
              <a:rPr lang="en-US" b="1" dirty="0" err="1" smtClean="0"/>
              <a:t>dla</a:t>
            </a:r>
            <a:r>
              <a:rPr lang="en-US" b="1" dirty="0" smtClean="0"/>
              <a:t> N </a:t>
            </a:r>
            <a:r>
              <a:rPr lang="en-US" b="1" dirty="0" err="1" smtClean="0"/>
              <a:t>kolejnych</a:t>
            </a:r>
            <a:r>
              <a:rPr lang="en-US" b="1" dirty="0" smtClean="0"/>
              <a:t> </a:t>
            </a:r>
            <a:r>
              <a:rPr lang="en-US" b="1" dirty="0" err="1" smtClean="0"/>
              <a:t>symulacji</a:t>
            </a:r>
            <a:r>
              <a:rPr lang="en-US" b="1" dirty="0" smtClean="0"/>
              <a:t> </a:t>
            </a:r>
            <a:r>
              <a:rPr lang="en-US" b="1" dirty="0" err="1" smtClean="0"/>
              <a:t>np</a:t>
            </a:r>
            <a:r>
              <a:rPr lang="en-US" b="1" dirty="0" smtClean="0"/>
              <a:t>. N=5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PolicyA</a:t>
            </a:r>
            <a:r>
              <a:rPr lang="en-US" dirty="0" smtClean="0"/>
              <a:t>: FGE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PolicyA</a:t>
            </a:r>
            <a:r>
              <a:rPr lang="en-US" dirty="0" smtClean="0"/>
              <a:t>: FGE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PolicyB</a:t>
            </a:r>
            <a:r>
              <a:rPr lang="en-US" dirty="0" smtClean="0"/>
              <a:t>: Random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PolicyA</a:t>
            </a:r>
            <a:r>
              <a:rPr lang="en-US" dirty="0" smtClean="0"/>
              <a:t>: FGE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PolicyB</a:t>
            </a:r>
            <a:r>
              <a:rPr lang="en-US" dirty="0" smtClean="0"/>
              <a:t>: Random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23711" y="2036932"/>
            <a:ext cx="4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18363" y="2984095"/>
            <a:ext cx="40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>
            <a:stCxn id="16" idx="3"/>
          </p:cNvCxnSpPr>
          <p:nvPr/>
        </p:nvCxnSpPr>
        <p:spPr>
          <a:xfrm>
            <a:off x="5412328" y="6027133"/>
            <a:ext cx="4936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A -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polityk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Obliczenie </a:t>
                </a:r>
                <a:r>
                  <a:rPr lang="en-US" dirty="0" err="1" smtClean="0"/>
                  <a:t>ułamka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udziału</a:t>
                </a:r>
                <a:r>
                  <a:rPr lang="en-US" dirty="0" smtClean="0"/>
                  <a:t> </a:t>
                </a:r>
                <a:r>
                  <a:rPr lang="en-US" dirty="0" smtClean="0"/>
                  <a:t>i-</a:t>
                </a:r>
                <a:r>
                  <a:rPr lang="en-US" dirty="0" err="1" smtClean="0"/>
                  <a:t>tego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średniego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wyniku</a:t>
                </a:r>
                <a:r>
                  <a:rPr lang="en-US" dirty="0" smtClean="0"/>
                  <a:t> w </a:t>
                </a:r>
                <a:r>
                  <a:rPr lang="en-US" dirty="0" err="1" smtClean="0"/>
                  <a:t>sumie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średnich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wyników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polityk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𝑁𝑜𝑆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∈[0,1]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/>
                  <a:t>2. </a:t>
                </a:r>
                <a:r>
                  <a:rPr lang="en-US" dirty="0" err="1" smtClean="0"/>
                  <a:t>Wyznaczenie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normalizatora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=0…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𝑁𝑜𝑆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27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8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A -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polityk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3. </a:t>
                </a:r>
                <a:r>
                  <a:rPr lang="en-US" dirty="0" err="1" smtClean="0"/>
                  <a:t>Wyznaczenie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preferencji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polityki</a:t>
                </a:r>
                <a:endParaRPr lang="en-US" dirty="0" smtClean="0"/>
              </a:p>
              <a:p>
                <a:pPr marL="1200150" lvl="1" indent="-457200"/>
                <a:r>
                  <a:rPr lang="en-US" dirty="0" err="1"/>
                  <a:t>n</a:t>
                </a:r>
                <a:r>
                  <a:rPr lang="en-US" dirty="0" err="1" smtClean="0"/>
                  <a:t>ormalizacja</a:t>
                </a:r>
                <a:endParaRPr lang="en-US" dirty="0" smtClean="0"/>
              </a:p>
              <a:p>
                <a:pPr marL="1200150" lvl="1" indent="-457200"/>
                <a:r>
                  <a:rPr lang="en-US" dirty="0" err="1"/>
                  <a:t>d</a:t>
                </a:r>
                <a:r>
                  <a:rPr lang="en-US" dirty="0" err="1" smtClean="0"/>
                  <a:t>odanie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przepełnienia</a:t>
                </a:r>
                <a:r>
                  <a:rPr lang="en-US" dirty="0" smtClean="0"/>
                  <a:t> z </a:t>
                </a:r>
                <a:r>
                  <a:rPr lang="en-US" dirty="0" err="1" smtClean="0"/>
                  <a:t>poprzedniego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kroku</a:t>
                </a:r>
                <a:endParaRPr lang="en-US" dirty="0" smtClean="0"/>
              </a:p>
              <a:p>
                <a:pPr marL="1200150" lvl="1" indent="-457200"/>
                <a:r>
                  <a:rPr lang="en-US" dirty="0" err="1"/>
                  <a:t>k</a:t>
                </a:r>
                <a:r>
                  <a:rPr lang="en-US" dirty="0" err="1" smtClean="0"/>
                  <a:t>wadrat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powiększa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względną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różnicę</a:t>
                </a:r>
                <a:endParaRPr lang="en-US" dirty="0" smtClean="0"/>
              </a:p>
              <a:p>
                <a:pPr lvl="1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 indent="0">
                  <a:buNone/>
                </a:pPr>
                <a:endParaRPr lang="en-US" dirty="0" smtClean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𝑀𝑜𝑣𝑒𝑠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27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4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Granie</a:t>
            </a:r>
            <a:r>
              <a:rPr lang="en-US" dirty="0" smtClean="0"/>
              <a:t> </a:t>
            </a:r>
            <a:r>
              <a:rPr lang="en-US" dirty="0" err="1" smtClean="0"/>
              <a:t>naprzemienne</a:t>
            </a:r>
            <a:r>
              <a:rPr lang="en-US" dirty="0" smtClean="0"/>
              <a:t>: </a:t>
            </a:r>
            <a:r>
              <a:rPr lang="en-US" dirty="0" err="1" smtClean="0"/>
              <a:t>printOrder</a:t>
            </a:r>
            <a:r>
              <a:rPr lang="en-US" dirty="0" smtClean="0"/>
              <a:t>(5,3)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7454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B - UCB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Stworzona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potrzeby</a:t>
            </a:r>
            <a:r>
              <a:rPr lang="en-US" dirty="0" smtClean="0"/>
              <a:t> </a:t>
            </a:r>
            <a:r>
              <a:rPr lang="en-US" dirty="0" err="1" smtClean="0"/>
              <a:t>rozwiązywania</a:t>
            </a:r>
            <a:r>
              <a:rPr lang="en-US" dirty="0" smtClean="0"/>
              <a:t> </a:t>
            </a:r>
            <a:r>
              <a:rPr lang="en-US" dirty="0" err="1" smtClean="0"/>
              <a:t>problemu</a:t>
            </a:r>
            <a:r>
              <a:rPr lang="en-US" dirty="0" smtClean="0"/>
              <a:t> 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rękiego</a:t>
            </a:r>
            <a:r>
              <a:rPr lang="en-US" dirty="0" smtClean="0"/>
              <a:t> </a:t>
            </a:r>
            <a:r>
              <a:rPr lang="en-US" dirty="0" err="1" smtClean="0"/>
              <a:t>bandyty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(</a:t>
            </a:r>
            <a:r>
              <a:rPr lang="en-US" i="1" dirty="0" err="1" smtClean="0"/>
              <a:t>równoważnie</a:t>
            </a:r>
            <a:r>
              <a:rPr lang="en-US" i="1" dirty="0" smtClean="0"/>
              <a:t>: k </a:t>
            </a:r>
            <a:r>
              <a:rPr lang="en-US" i="1" dirty="0" err="1" smtClean="0"/>
              <a:t>jednorękich</a:t>
            </a:r>
            <a:r>
              <a:rPr lang="en-US" i="1" dirty="0" smtClean="0"/>
              <a:t> </a:t>
            </a:r>
            <a:r>
              <a:rPr lang="en-US" i="1" dirty="0" err="1" smtClean="0"/>
              <a:t>bandytów</a:t>
            </a:r>
            <a:r>
              <a:rPr lang="en-US" i="1" dirty="0" smtClean="0"/>
              <a:t>)</a:t>
            </a:r>
          </a:p>
          <a:p>
            <a:endParaRPr lang="en-US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Każda</a:t>
            </a:r>
            <a:r>
              <a:rPr lang="en-US" dirty="0" smtClean="0"/>
              <a:t> </a:t>
            </a:r>
            <a:r>
              <a:rPr lang="en-US" dirty="0" err="1" smtClean="0"/>
              <a:t>ręka</a:t>
            </a:r>
            <a:r>
              <a:rPr lang="en-US" dirty="0" smtClean="0"/>
              <a:t> ma </a:t>
            </a:r>
            <a:r>
              <a:rPr lang="en-US" dirty="0" err="1" smtClean="0"/>
              <a:t>stałą</a:t>
            </a:r>
            <a:r>
              <a:rPr lang="en-US" dirty="0" smtClean="0"/>
              <a:t>, </a:t>
            </a:r>
            <a:r>
              <a:rPr lang="en-US" dirty="0" err="1" smtClean="0"/>
              <a:t>lecz</a:t>
            </a:r>
            <a:r>
              <a:rPr lang="en-US" dirty="0" smtClean="0"/>
              <a:t> </a:t>
            </a:r>
            <a:r>
              <a:rPr lang="en-US" dirty="0" err="1" smtClean="0"/>
              <a:t>nieznaną</a:t>
            </a:r>
            <a:r>
              <a:rPr lang="en-US" dirty="0" smtClean="0"/>
              <a:t> </a:t>
            </a:r>
            <a:r>
              <a:rPr lang="en-US" dirty="0" err="1" smtClean="0"/>
              <a:t>wartość</a:t>
            </a:r>
            <a:r>
              <a:rPr lang="en-US" dirty="0" smtClean="0"/>
              <a:t> </a:t>
            </a:r>
            <a:r>
              <a:rPr lang="en-US" dirty="0" err="1" smtClean="0"/>
              <a:t>oczekiwaną</a:t>
            </a:r>
            <a:r>
              <a:rPr lang="en-US" dirty="0" smtClean="0"/>
              <a:t> </a:t>
            </a:r>
            <a:r>
              <a:rPr lang="en-US" dirty="0" err="1" smtClean="0"/>
              <a:t>wypłaty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Cel</a:t>
            </a:r>
            <a:r>
              <a:rPr lang="en-US" dirty="0" smtClean="0"/>
              <a:t> – </a:t>
            </a:r>
            <a:r>
              <a:rPr lang="en-US" dirty="0" err="1" smtClean="0"/>
              <a:t>maksymalizacja</a:t>
            </a:r>
            <a:r>
              <a:rPr lang="en-US" dirty="0" smtClean="0"/>
              <a:t> </a:t>
            </a:r>
            <a:r>
              <a:rPr lang="en-US" dirty="0" err="1" smtClean="0"/>
              <a:t>zarobku</a:t>
            </a:r>
            <a:r>
              <a:rPr lang="en-US" dirty="0" smtClean="0"/>
              <a:t> </a:t>
            </a:r>
            <a:r>
              <a:rPr lang="en-US" dirty="0" err="1" smtClean="0"/>
              <a:t>wraz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wzrostem</a:t>
            </a:r>
            <a:r>
              <a:rPr lang="en-US" dirty="0" smtClean="0"/>
              <a:t> </a:t>
            </a:r>
            <a:r>
              <a:rPr lang="en-US" dirty="0" err="1" smtClean="0"/>
              <a:t>prób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8" y="116632"/>
            <a:ext cx="7753053" cy="28803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1" y="3140968"/>
            <a:ext cx="7760741" cy="2808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lvl="1" indent="0">
              <a:buNone/>
            </a:pPr>
            <a:r>
              <a:rPr lang="en-US" dirty="0" err="1" smtClean="0"/>
              <a:t>Źródło</a:t>
            </a:r>
            <a:r>
              <a:rPr lang="en-US" dirty="0" smtClean="0"/>
              <a:t>: </a:t>
            </a:r>
            <a:r>
              <a:rPr lang="en-US" dirty="0" err="1" smtClean="0"/>
              <a:t>Yizao</a:t>
            </a:r>
            <a:r>
              <a:rPr lang="en-US" dirty="0" smtClean="0"/>
              <a:t> Wang, A Bandit Approach for Tree Search, talk (2008)</a:t>
            </a:r>
          </a:p>
          <a:p>
            <a:pPr lvl="1" indent="0">
              <a:buNone/>
            </a:pPr>
            <a:r>
              <a:rPr lang="en-US" dirty="0"/>
              <a:t>http://www.stat.lsa.umich.edu/~yizwang/talks/adaptive.pdf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Turniej</a:t>
            </a:r>
            <a:r>
              <a:rPr lang="en-US" dirty="0" smtClean="0"/>
              <a:t> (GGP) </a:t>
            </a:r>
            <a:r>
              <a:rPr lang="en-US" dirty="0" err="1" smtClean="0"/>
              <a:t>zaproponowany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Uniwersytecie</a:t>
            </a:r>
            <a:r>
              <a:rPr lang="en-US" dirty="0" smtClean="0"/>
              <a:t> </a:t>
            </a:r>
            <a:r>
              <a:rPr lang="en-US" dirty="0" err="1" smtClean="0"/>
              <a:t>Stanforda</a:t>
            </a:r>
            <a:r>
              <a:rPr lang="en-US" dirty="0" smtClean="0"/>
              <a:t>: 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http://games.stanford.edu/</a:t>
            </a:r>
          </a:p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Rozgrywany</a:t>
            </a:r>
            <a:r>
              <a:rPr lang="en-US" dirty="0" smtClean="0"/>
              <a:t> od 2005 </a:t>
            </a:r>
            <a:r>
              <a:rPr lang="en-US" dirty="0" err="1" smtClean="0"/>
              <a:t>roku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Każdy</a:t>
            </a:r>
            <a:r>
              <a:rPr lang="en-US" dirty="0" smtClean="0"/>
              <a:t> </a:t>
            </a:r>
            <a:r>
              <a:rPr lang="en-US" dirty="0" err="1" smtClean="0"/>
              <a:t>uczestnik</a:t>
            </a:r>
            <a:r>
              <a:rPr lang="en-US" dirty="0" smtClean="0"/>
              <a:t> </a:t>
            </a:r>
            <a:r>
              <a:rPr lang="en-US" dirty="0" err="1" smtClean="0"/>
              <a:t>udostępnia</a:t>
            </a:r>
            <a:r>
              <a:rPr lang="en-US" dirty="0" smtClean="0"/>
              <a:t> </a:t>
            </a:r>
            <a:r>
              <a:rPr lang="en-US" dirty="0" err="1" smtClean="0"/>
              <a:t>gracza</a:t>
            </a:r>
            <a:r>
              <a:rPr lang="en-US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Komunikacja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HTTP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Rozgrywkę</a:t>
            </a:r>
            <a:r>
              <a:rPr lang="en-US" dirty="0" smtClean="0"/>
              <a:t> </a:t>
            </a:r>
            <a:r>
              <a:rPr lang="en-US" dirty="0" err="1" smtClean="0"/>
              <a:t>kontroluje</a:t>
            </a:r>
            <a:r>
              <a:rPr lang="en-US" dirty="0" smtClean="0"/>
              <a:t> </a:t>
            </a:r>
            <a:r>
              <a:rPr lang="en-US" dirty="0" err="1" smtClean="0"/>
              <a:t>tzw</a:t>
            </a:r>
            <a:r>
              <a:rPr lang="en-US" dirty="0" smtClean="0"/>
              <a:t>. </a:t>
            </a:r>
            <a:r>
              <a:rPr lang="en-US" dirty="0" err="1" smtClean="0"/>
              <a:t>GameMaster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B - UCB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608512"/>
              </a:xfrm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+500∗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 smtClean="0"/>
                  <a:t>5:  </a:t>
                </a:r>
                <a:r>
                  <a:rPr lang="en-US" dirty="0" err="1" smtClean="0"/>
                  <a:t>współczynnik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bonusu</a:t>
                </a:r>
                <a:r>
                  <a:rPr lang="en-US" dirty="0" smtClean="0"/>
                  <a:t> UCB </a:t>
                </a:r>
              </a:p>
              <a:p>
                <a:r>
                  <a:rPr lang="en-US" b="1" dirty="0" smtClean="0"/>
                  <a:t>100: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W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każdym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kroku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planowania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wyznaczana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jest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polityka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która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maksymalizuje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X(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k,n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). </a:t>
                </a:r>
              </a:p>
              <a:p>
                <a:pPr marL="1200150" lvl="1" indent="-457200"/>
                <a:r>
                  <a:rPr lang="en-US" dirty="0" err="1" smtClean="0"/>
                  <a:t>tylko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jedna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dla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kolejnej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symulacji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608512"/>
              </a:xfrm>
              <a:blipFill rotWithShape="1">
                <a:blip r:embed="rId2"/>
                <a:stretch>
                  <a:fillRect l="-1405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PoróWNANIE</a:t>
            </a:r>
            <a:r>
              <a:rPr lang="en-US" dirty="0" smtClean="0"/>
              <a:t> METOD </a:t>
            </a:r>
            <a:r>
              <a:rPr lang="en-US" dirty="0" err="1" smtClean="0"/>
              <a:t>OCeNY</a:t>
            </a:r>
            <a:r>
              <a:rPr lang="en-US" dirty="0" smtClean="0"/>
              <a:t> POLITYK GRY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14476"/>
              </p:ext>
            </p:extLst>
          </p:nvPr>
        </p:nvGraphicFramePr>
        <p:xfrm>
          <a:off x="-107950" y="-100013"/>
          <a:ext cx="6264126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Wykres" r:id="rId3" imgW="6257841" imgH="2828857" progId="Excel.Chart.8">
                  <p:embed/>
                </p:oleObj>
              </mc:Choice>
              <mc:Fallback>
                <p:oleObj name="Wykres" r:id="rId3" imgW="6257841" imgH="2828857" progId="Excel.Char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-100013"/>
                        <a:ext cx="6264126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81510"/>
              </p:ext>
            </p:extLst>
          </p:nvPr>
        </p:nvGraphicFramePr>
        <p:xfrm>
          <a:off x="3140737" y="3271337"/>
          <a:ext cx="6030466" cy="358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Wykres" r:id="rId5" imgW="5648241" imgH="2828857" progId="Excel.Chart.8">
                  <p:embed/>
                </p:oleObj>
              </mc:Choice>
              <mc:Fallback>
                <p:oleObj name="Wykres" r:id="rId5" imgW="5648241" imgH="2828857" progId="Excel.Char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737" y="3271337"/>
                        <a:ext cx="6030466" cy="358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74788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UCB </a:t>
            </a:r>
            <a:r>
              <a:rPr lang="en-US" sz="2400" b="1" dirty="0" err="1" smtClean="0">
                <a:solidFill>
                  <a:schemeClr val="bg1"/>
                </a:solidFill>
              </a:rPr>
              <a:t>ze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współczynnikiem</a:t>
            </a:r>
            <a:r>
              <a:rPr lang="en-US" sz="2400" b="1" dirty="0" smtClean="0">
                <a:solidFill>
                  <a:schemeClr val="bg1"/>
                </a:solidFill>
              </a:rPr>
              <a:t> 5.0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08439"/>
              </p:ext>
            </p:extLst>
          </p:nvPr>
        </p:nvGraphicFramePr>
        <p:xfrm>
          <a:off x="611560" y="188640"/>
          <a:ext cx="8208912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ykres" r:id="rId3" imgW="4514816" imgH="3343343" progId="Excel.Chart.8">
                  <p:embed/>
                </p:oleObj>
              </mc:Choice>
              <mc:Fallback>
                <p:oleObj name="Wykres" r:id="rId3" imgW="4514816" imgH="3343343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8640"/>
                        <a:ext cx="8208912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704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62614"/>
              </p:ext>
            </p:extLst>
          </p:nvPr>
        </p:nvGraphicFramePr>
        <p:xfrm>
          <a:off x="395536" y="332656"/>
          <a:ext cx="8424936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Wykres" r:id="rId3" imgW="4295792" imgH="2286000" progId="Excel.Chart.8">
                  <p:embed/>
                </p:oleObj>
              </mc:Choice>
              <mc:Fallback>
                <p:oleObj name="Wykres" r:id="rId3" imgW="4295792" imgH="22860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332656"/>
                        <a:ext cx="8424936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3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WYNIKI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12947"/>
              </p:ext>
            </p:extLst>
          </p:nvPr>
        </p:nvGraphicFramePr>
        <p:xfrm>
          <a:off x="-94356" y="-99392"/>
          <a:ext cx="9346875" cy="7128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Wykres" r:id="rId3" imgW="7572257" imgH="6496185" progId="Excel.Chart.8">
                  <p:embed/>
                </p:oleObj>
              </mc:Choice>
              <mc:Fallback>
                <p:oleObj name="Wykres" r:id="rId3" imgW="7572257" imgH="6496185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4356" y="-99392"/>
                        <a:ext cx="9346875" cy="7128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31610"/>
              </p:ext>
            </p:extLst>
          </p:nvPr>
        </p:nvGraphicFramePr>
        <p:xfrm>
          <a:off x="-108520" y="-99392"/>
          <a:ext cx="9361040" cy="705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Wykres" r:id="rId3" imgW="5886416" imgH="4591185" progId="Excel.Chart.8">
                  <p:embed/>
                </p:oleObj>
              </mc:Choice>
              <mc:Fallback>
                <p:oleObj name="Wykres" r:id="rId3" imgW="5886416" imgH="4591185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99392"/>
                        <a:ext cx="9361040" cy="705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03005"/>
              </p:ext>
            </p:extLst>
          </p:nvPr>
        </p:nvGraphicFramePr>
        <p:xfrm>
          <a:off x="-108520" y="-99392"/>
          <a:ext cx="9361040" cy="706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Wykres" r:id="rId3" imgW="5886416" imgH="4581457" progId="Excel.Chart.8">
                  <p:embed/>
                </p:oleObj>
              </mc:Choice>
              <mc:Fallback>
                <p:oleObj name="Wykres" r:id="rId3" imgW="5886416" imgH="4581457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99392"/>
                        <a:ext cx="9361040" cy="7061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872172"/>
              </p:ext>
            </p:extLst>
          </p:nvPr>
        </p:nvGraphicFramePr>
        <p:xfrm>
          <a:off x="-108520" y="-99392"/>
          <a:ext cx="9361040" cy="704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Wykres" r:id="rId3" imgW="6229249" imgH="5038657" progId="Excel.Chart.8">
                  <p:embed/>
                </p:oleObj>
              </mc:Choice>
              <mc:Fallback>
                <p:oleObj name="Wykres" r:id="rId3" imgW="6229249" imgH="5038657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99392"/>
                        <a:ext cx="9361040" cy="7047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GameMaster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Przesyła</a:t>
            </a:r>
            <a:r>
              <a:rPr lang="en-US" dirty="0" smtClean="0"/>
              <a:t> </a:t>
            </a:r>
            <a:r>
              <a:rPr lang="en-US" dirty="0" err="1" smtClean="0"/>
              <a:t>opis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r>
              <a:rPr lang="en-US" dirty="0" smtClean="0"/>
              <a:t> </a:t>
            </a:r>
            <a:r>
              <a:rPr lang="en-US" dirty="0" err="1" smtClean="0"/>
              <a:t>każdemu</a:t>
            </a:r>
            <a:r>
              <a:rPr lang="en-US" dirty="0" smtClean="0"/>
              <a:t> z </a:t>
            </a:r>
            <a:r>
              <a:rPr lang="en-US" dirty="0" err="1" smtClean="0"/>
              <a:t>graczy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Monitoruje</a:t>
            </a:r>
            <a:r>
              <a:rPr lang="en-US" dirty="0" smtClean="0"/>
              <a:t> </a:t>
            </a:r>
            <a:r>
              <a:rPr lang="en-US" dirty="0" err="1" smtClean="0"/>
              <a:t>limity</a:t>
            </a:r>
            <a:r>
              <a:rPr lang="en-US" dirty="0" smtClean="0"/>
              <a:t> </a:t>
            </a:r>
            <a:r>
              <a:rPr lang="en-US" dirty="0" err="1" smtClean="0"/>
              <a:t>czasowe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Informuje</a:t>
            </a:r>
            <a:r>
              <a:rPr lang="en-US" dirty="0" smtClean="0"/>
              <a:t> </a:t>
            </a:r>
            <a:r>
              <a:rPr lang="en-US" dirty="0" err="1" smtClean="0"/>
              <a:t>uczestników</a:t>
            </a:r>
            <a:r>
              <a:rPr lang="en-US" dirty="0" smtClean="0"/>
              <a:t> o </a:t>
            </a:r>
            <a:r>
              <a:rPr lang="en-US" dirty="0" err="1" smtClean="0"/>
              <a:t>wykonanych</a:t>
            </a:r>
            <a:r>
              <a:rPr lang="en-US" dirty="0" smtClean="0"/>
              <a:t> </a:t>
            </a:r>
            <a:r>
              <a:rPr lang="en-US" dirty="0" err="1" smtClean="0"/>
              <a:t>akcjach</a:t>
            </a:r>
            <a:r>
              <a:rPr lang="en-US" dirty="0" smtClean="0"/>
              <a:t> </a:t>
            </a:r>
            <a:r>
              <a:rPr lang="en-US" dirty="0" err="1" smtClean="0"/>
              <a:t>przez</a:t>
            </a:r>
            <a:r>
              <a:rPr lang="en-US" dirty="0" smtClean="0"/>
              <a:t> </a:t>
            </a:r>
            <a:r>
              <a:rPr lang="en-US" dirty="0" err="1" smtClean="0"/>
              <a:t>innych</a:t>
            </a:r>
            <a:r>
              <a:rPr lang="en-US" dirty="0" smtClean="0"/>
              <a:t> </a:t>
            </a:r>
          </a:p>
          <a:p>
            <a:pPr marL="1200150" lvl="1" indent="-457200"/>
            <a:r>
              <a:rPr lang="en-US" dirty="0" err="1" smtClean="0"/>
              <a:t>Analizuje</a:t>
            </a:r>
            <a:r>
              <a:rPr lang="en-US" dirty="0" smtClean="0"/>
              <a:t> </a:t>
            </a:r>
            <a:r>
              <a:rPr lang="en-US" dirty="0" err="1" smtClean="0"/>
              <a:t>legalność</a:t>
            </a:r>
            <a:r>
              <a:rPr lang="en-US" dirty="0" smtClean="0"/>
              <a:t> </a:t>
            </a:r>
            <a:r>
              <a:rPr lang="en-US" dirty="0" err="1" smtClean="0"/>
              <a:t>zgłaszanych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endParaRPr lang="en-US" dirty="0"/>
          </a:p>
          <a:p>
            <a:pPr marL="457200" indent="-457200"/>
            <a:r>
              <a:rPr lang="en-US" dirty="0" err="1" smtClean="0"/>
              <a:t>Limity</a:t>
            </a:r>
            <a:r>
              <a:rPr lang="en-US" dirty="0" smtClean="0"/>
              <a:t> </a:t>
            </a:r>
            <a:r>
              <a:rPr lang="en-US" dirty="0" err="1" smtClean="0"/>
              <a:t>czasowe</a:t>
            </a:r>
            <a:endParaRPr lang="en-US" dirty="0"/>
          </a:p>
          <a:p>
            <a:pPr marL="1200150" lvl="1" indent="-457200"/>
            <a:r>
              <a:rPr lang="en-US" dirty="0" err="1" smtClean="0"/>
              <a:t>StartClock</a:t>
            </a:r>
            <a:r>
              <a:rPr lang="en-US" dirty="0" smtClean="0"/>
              <a:t>: </a:t>
            </a:r>
            <a:r>
              <a:rPr lang="en-US" dirty="0" err="1" smtClean="0"/>
              <a:t>czas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wstępną</a:t>
            </a:r>
            <a:r>
              <a:rPr lang="en-US" dirty="0" smtClean="0"/>
              <a:t> </a:t>
            </a:r>
            <a:r>
              <a:rPr lang="en-US" dirty="0" err="1" smtClean="0"/>
              <a:t>analizę</a:t>
            </a:r>
            <a:endParaRPr lang="en-US" dirty="0" smtClean="0"/>
          </a:p>
          <a:p>
            <a:pPr marL="1200150" lvl="1" indent="-457200"/>
            <a:r>
              <a:rPr lang="en-US" dirty="0" err="1" smtClean="0"/>
              <a:t>MoveClock</a:t>
            </a:r>
            <a:r>
              <a:rPr lang="en-US" dirty="0" smtClean="0"/>
              <a:t>: </a:t>
            </a:r>
            <a:r>
              <a:rPr lang="en-US" dirty="0" err="1" smtClean="0"/>
              <a:t>czas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wykonanie</a:t>
            </a:r>
            <a:r>
              <a:rPr lang="en-US" dirty="0" smtClean="0"/>
              <a:t> </a:t>
            </a:r>
            <a:r>
              <a:rPr lang="en-US" dirty="0" err="1" smtClean="0"/>
              <a:t>akcji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00150" lvl="1" indent="-45720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65725"/>
              </p:ext>
            </p:extLst>
          </p:nvPr>
        </p:nvGraphicFramePr>
        <p:xfrm>
          <a:off x="-108520" y="-99392"/>
          <a:ext cx="9346173" cy="705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Wykres" r:id="rId3" imgW="7248576" imgH="5305357" progId="Excel.Chart.8">
                  <p:embed/>
                </p:oleObj>
              </mc:Choice>
              <mc:Fallback>
                <p:oleObj name="Wykres" r:id="rId3" imgW="7248576" imgH="5305357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99392"/>
                        <a:ext cx="9346173" cy="705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56785"/>
              </p:ext>
            </p:extLst>
          </p:nvPr>
        </p:nvGraphicFramePr>
        <p:xfrm>
          <a:off x="-108521" y="-99392"/>
          <a:ext cx="9347105" cy="705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Wykres" r:id="rId3" imgW="5886416" imgH="4381500" progId="Excel.Chart.8">
                  <p:embed/>
                </p:oleObj>
              </mc:Choice>
              <mc:Fallback>
                <p:oleObj name="Wykres" r:id="rId3" imgW="5886416" imgH="43815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1" y="-99392"/>
                        <a:ext cx="9347105" cy="705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3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13152"/>
              </p:ext>
            </p:extLst>
          </p:nvPr>
        </p:nvGraphicFramePr>
        <p:xfrm>
          <a:off x="-108521" y="-99392"/>
          <a:ext cx="9326829" cy="705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Wykres" r:id="rId3" imgW="5886416" imgH="4390957" progId="Excel.Chart.8">
                  <p:embed/>
                </p:oleObj>
              </mc:Choice>
              <mc:Fallback>
                <p:oleObj name="Wykres" r:id="rId3" imgW="5886416" imgH="4390957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1" y="-99392"/>
                        <a:ext cx="9326829" cy="705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1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88031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Analiza</a:t>
            </a:r>
            <a:r>
              <a:rPr lang="en-US" dirty="0" smtClean="0"/>
              <a:t>, </a:t>
            </a:r>
            <a:r>
              <a:rPr lang="en-US" dirty="0" err="1" smtClean="0"/>
              <a:t>wyciągnięcie</a:t>
            </a:r>
            <a:r>
              <a:rPr lang="en-US" dirty="0" smtClean="0"/>
              <a:t> </a:t>
            </a:r>
            <a:r>
              <a:rPr lang="en-US" dirty="0" err="1" smtClean="0"/>
              <a:t>nowych</a:t>
            </a:r>
            <a:r>
              <a:rPr lang="en-US" dirty="0" smtClean="0"/>
              <a:t> </a:t>
            </a:r>
            <a:r>
              <a:rPr lang="en-US" dirty="0" err="1" smtClean="0"/>
              <a:t>wniosków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Nowe</a:t>
            </a:r>
            <a:r>
              <a:rPr lang="en-US" dirty="0" smtClean="0"/>
              <a:t> </a:t>
            </a:r>
            <a:r>
              <a:rPr lang="en-US" dirty="0" err="1" smtClean="0"/>
              <a:t>polityki</a:t>
            </a:r>
            <a:r>
              <a:rPr lang="en-US" dirty="0" smtClean="0"/>
              <a:t> </a:t>
            </a:r>
            <a:r>
              <a:rPr lang="en-US" dirty="0" err="1" smtClean="0"/>
              <a:t>gry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Mechanizm</a:t>
            </a:r>
            <a:r>
              <a:rPr lang="en-US" dirty="0" smtClean="0"/>
              <a:t> </a:t>
            </a:r>
            <a:r>
              <a:rPr lang="en-US" dirty="0" err="1" smtClean="0"/>
              <a:t>wstępnej</a:t>
            </a:r>
            <a:r>
              <a:rPr lang="en-US" dirty="0" smtClean="0"/>
              <a:t>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przydatności</a:t>
            </a:r>
            <a:r>
              <a:rPr lang="en-US" dirty="0" smtClean="0"/>
              <a:t> </a:t>
            </a:r>
            <a:r>
              <a:rPr lang="en-US" dirty="0" err="1" smtClean="0"/>
              <a:t>polityki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podstawie</a:t>
            </a:r>
            <a:r>
              <a:rPr lang="en-US" dirty="0" smtClean="0"/>
              <a:t> </a:t>
            </a:r>
            <a:r>
              <a:rPr lang="en-US" dirty="0" err="1" smtClean="0"/>
              <a:t>opisu</a:t>
            </a:r>
            <a:r>
              <a:rPr lang="en-US" dirty="0" smtClean="0"/>
              <a:t> </a:t>
            </a:r>
            <a:r>
              <a:rPr lang="en-US" dirty="0" err="1" smtClean="0"/>
              <a:t>reguł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Klasa</a:t>
            </a:r>
            <a:r>
              <a:rPr lang="en-US" dirty="0" smtClean="0"/>
              <a:t> </a:t>
            </a:r>
            <a:r>
              <a:rPr lang="en-US" dirty="0" err="1" smtClean="0"/>
              <a:t>dostępnych</a:t>
            </a:r>
            <a:r>
              <a:rPr lang="en-US" dirty="0" smtClean="0"/>
              <a:t> </a:t>
            </a:r>
            <a:r>
              <a:rPr lang="en-US" dirty="0" err="1" smtClean="0"/>
              <a:t>gier</a:t>
            </a:r>
            <a:r>
              <a:rPr lang="en-US" dirty="0" smtClean="0"/>
              <a:t> (GDL-I)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kończone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/>
              <a:t>d</a:t>
            </a:r>
            <a:r>
              <a:rPr lang="en-US" dirty="0" err="1" smtClean="0"/>
              <a:t>eterministyczne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synchroniczne</a:t>
            </a:r>
            <a:endParaRPr lang="en-US" dirty="0"/>
          </a:p>
        </p:txBody>
      </p:sp>
      <p:pic>
        <p:nvPicPr>
          <p:cNvPr id="7" name="Picture 17" descr="Schach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4"/>
          <a:stretch>
            <a:fillRect/>
          </a:stretch>
        </p:blipFill>
        <p:spPr bwMode="auto">
          <a:xfrm>
            <a:off x="971600" y="3140967"/>
            <a:ext cx="2709862" cy="2443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C:\Users\Maciek\Documents\texas-holdem-pok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263900" cy="2447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5696" y="5764614"/>
            <a:ext cx="61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TAK                                                             NIE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Templat1</Template>
  <TotalTime>1717</TotalTime>
  <Words>3454</Words>
  <Application>Microsoft Office PowerPoint</Application>
  <PresentationFormat>On-screen Show (4:3)</PresentationFormat>
  <Paragraphs>652</Paragraphs>
  <Slides>83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Templat1</vt:lpstr>
      <vt:lpstr>Wykres</vt:lpstr>
      <vt:lpstr>Szybkie przeszukiwanie, kontrola i mieszanie strategii</vt:lpstr>
      <vt:lpstr>Garry Kasparov – Deep Blue [1997]</vt:lpstr>
      <vt:lpstr>Deep Blue</vt:lpstr>
      <vt:lpstr>Deep Blue</vt:lpstr>
      <vt:lpstr>General Game Playing</vt:lpstr>
      <vt:lpstr>General Game Playing</vt:lpstr>
      <vt:lpstr>General Game Playing</vt:lpstr>
      <vt:lpstr>General Game Playing</vt:lpstr>
      <vt:lpstr>Klasa dostępnych gier (GDL-I)</vt:lpstr>
      <vt:lpstr>Model gry (GDL-I)</vt:lpstr>
      <vt:lpstr>Model gry (GDL-I)</vt:lpstr>
      <vt:lpstr>Game Definition Language (GDL)</vt:lpstr>
      <vt:lpstr>Słowa kluczowe w GDL</vt:lpstr>
      <vt:lpstr>PowerPoint Presentation</vt:lpstr>
      <vt:lpstr>Zwycięzcy turniejów GGP</vt:lpstr>
      <vt:lpstr>Jak działa gracz GGP?</vt:lpstr>
      <vt:lpstr>Drzewo gry</vt:lpstr>
      <vt:lpstr>Trendy w GGP</vt:lpstr>
      <vt:lpstr>Dlaczego nie MiN-MAX?</vt:lpstr>
      <vt:lpstr>Min-Max</vt:lpstr>
      <vt:lpstr>Min-Max</vt:lpstr>
      <vt:lpstr>Min-Max</vt:lpstr>
      <vt:lpstr>Min-Max</vt:lpstr>
      <vt:lpstr>Silna i uniwersalna funkcja ewaluacyjna</vt:lpstr>
      <vt:lpstr>Silna i uniwersalna funkcja ewaluacyjna</vt:lpstr>
      <vt:lpstr>Silna i uniwersalna funkcja ewaluacyjna</vt:lpstr>
      <vt:lpstr>PrzykłAD funkcji ewaluacyjnej</vt:lpstr>
      <vt:lpstr>Rozwinięcie warunku goal</vt:lpstr>
      <vt:lpstr>Rozwinięcie warunku goal</vt:lpstr>
      <vt:lpstr>Rozwinięcie warunku goal</vt:lpstr>
      <vt:lpstr>Rozwinięcie warunku goal</vt:lpstr>
      <vt:lpstr>SYMULACJE Monte-CARLO UCT</vt:lpstr>
      <vt:lpstr>Symulacje Monte-Carlo</vt:lpstr>
      <vt:lpstr>Algorytm UCT</vt:lpstr>
      <vt:lpstr>Drzewo UCT</vt:lpstr>
      <vt:lpstr>Dlaczego nie surowe MC + UCT?</vt:lpstr>
      <vt:lpstr>MC + UCT + Funkcja Ewaluacyjna?</vt:lpstr>
      <vt:lpstr>ZałoŻENIA WYJŚCIOWE</vt:lpstr>
      <vt:lpstr>Założenia wyjściowe (6)</vt:lpstr>
      <vt:lpstr>Założenia wyjściowe (6)</vt:lpstr>
      <vt:lpstr>Rozwiązanie</vt:lpstr>
      <vt:lpstr>Guided Monte-Carlo</vt:lpstr>
      <vt:lpstr>Guided Monte-Carlo</vt:lpstr>
      <vt:lpstr>Minimalizacja obliczeń</vt:lpstr>
      <vt:lpstr>Minimalizacja obliczeń</vt:lpstr>
      <vt:lpstr>codENAME: NAPOLEON</vt:lpstr>
      <vt:lpstr>Stworzony system: Napoleon</vt:lpstr>
      <vt:lpstr>PowerPoint Presentation</vt:lpstr>
      <vt:lpstr>Budowa drzewa – główny algorytm</vt:lpstr>
      <vt:lpstr>PowerPoint Presentation</vt:lpstr>
      <vt:lpstr>PolicyA: FGE  (Fuzzy Goal Evaluation) </vt:lpstr>
      <vt:lpstr>Fuzzy Goal Evaluation (FGE)</vt:lpstr>
      <vt:lpstr>Fuzzy Goal Evaluation (FGE)</vt:lpstr>
      <vt:lpstr>Fuzzy Goal Evaluation (FGE)</vt:lpstr>
      <vt:lpstr>FGE, t-norma z rodziny Yagera</vt:lpstr>
      <vt:lpstr>Uproszczone FGE</vt:lpstr>
      <vt:lpstr>Uproszczone FGE</vt:lpstr>
      <vt:lpstr>Uproszczone FGE</vt:lpstr>
      <vt:lpstr>Uproszczone FGE</vt:lpstr>
      <vt:lpstr>Przykład</vt:lpstr>
      <vt:lpstr>Przykład</vt:lpstr>
      <vt:lpstr>DYNAMICZNA OCENA POLITYK I PLANOWANIE SYMULACJI</vt:lpstr>
      <vt:lpstr>Przechowywane dane</vt:lpstr>
      <vt:lpstr>PowerPoint Presentation</vt:lpstr>
      <vt:lpstr>Metoda A - oceny polityk gry</vt:lpstr>
      <vt:lpstr>Metoda A - oceny polityk gry</vt:lpstr>
      <vt:lpstr>Granie naprzemienne: printOrder(5,3) </vt:lpstr>
      <vt:lpstr>Metoda B - UCB</vt:lpstr>
      <vt:lpstr>PowerPoint Presentation</vt:lpstr>
      <vt:lpstr>Metoda B - UCB</vt:lpstr>
      <vt:lpstr>PoróWNANIE METOD OCeNY POLITYK GRY</vt:lpstr>
      <vt:lpstr>PowerPoint Presentation</vt:lpstr>
      <vt:lpstr>PowerPoint Presentation</vt:lpstr>
      <vt:lpstr>PowerPoint Presentation</vt:lpstr>
      <vt:lpstr>WYNIKI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Szybkie przeszukiwanie, kontrola i mieszanie strategii</dc:title>
  <dc:creator>Maciek</dc:creator>
  <cp:lastModifiedBy>Maciek</cp:lastModifiedBy>
  <cp:revision>219</cp:revision>
  <dcterms:created xsi:type="dcterms:W3CDTF">2011-10-16T08:28:59Z</dcterms:created>
  <dcterms:modified xsi:type="dcterms:W3CDTF">2011-10-28T19:33:46Z</dcterms:modified>
</cp:coreProperties>
</file>