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8" r:id="rId5"/>
    <p:sldId id="262" r:id="rId6"/>
    <p:sldId id="270" r:id="rId7"/>
    <p:sldId id="269" r:id="rId8"/>
    <p:sldId id="261" r:id="rId9"/>
    <p:sldId id="263" r:id="rId10"/>
    <p:sldId id="257" r:id="rId11"/>
    <p:sldId id="267" r:id="rId12"/>
    <p:sldId id="259" r:id="rId13"/>
    <p:sldId id="264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77" r:id="rId23"/>
    <p:sldId id="280" r:id="rId24"/>
    <p:sldId id="282" r:id="rId25"/>
    <p:sldId id="281" r:id="rId26"/>
    <p:sldId id="283" r:id="rId27"/>
    <p:sldId id="287" r:id="rId28"/>
    <p:sldId id="285" r:id="rId29"/>
    <p:sldId id="286" r:id="rId30"/>
    <p:sldId id="288" r:id="rId31"/>
    <p:sldId id="300" r:id="rId32"/>
    <p:sldId id="291" r:id="rId33"/>
    <p:sldId id="284" r:id="rId34"/>
    <p:sldId id="290" r:id="rId35"/>
    <p:sldId id="301" r:id="rId36"/>
    <p:sldId id="302" r:id="rId37"/>
    <p:sldId id="303" r:id="rId38"/>
    <p:sldId id="304" r:id="rId39"/>
    <p:sldId id="289" r:id="rId40"/>
    <p:sldId id="292" r:id="rId41"/>
    <p:sldId id="295" r:id="rId42"/>
    <p:sldId id="294" r:id="rId43"/>
    <p:sldId id="305" r:id="rId44"/>
    <p:sldId id="306" r:id="rId45"/>
    <p:sldId id="297" r:id="rId46"/>
    <p:sldId id="293" r:id="rId47"/>
    <p:sldId id="298" r:id="rId48"/>
    <p:sldId id="299" r:id="rId49"/>
    <p:sldId id="296" r:id="rId50"/>
    <p:sldId id="308" r:id="rId51"/>
    <p:sldId id="309" r:id="rId52"/>
    <p:sldId id="307" r:id="rId5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5" autoAdjust="0"/>
    <p:restoredTop sz="94681" autoAdjust="0"/>
  </p:normalViewPr>
  <p:slideViewPr>
    <p:cSldViewPr>
      <p:cViewPr varScale="1">
        <p:scale>
          <a:sx n="74" d="100"/>
          <a:sy n="74" d="100"/>
        </p:scale>
        <p:origin x="-7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2012-03-14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2012-03-14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2012-03-14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2012-03-14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2012-03-14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2012-03-14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2012-03-14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2012-03-14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2012-03-14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2012-03-14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2012-03-14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2012-03-14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Algorytmy </a:t>
            </a:r>
            <a:r>
              <a:rPr lang="pl-PL" dirty="0" err="1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memetyczne</a:t>
            </a:r>
            <a:r>
              <a:rPr lang="pl-PL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i ich zastosowania</a:t>
            </a:r>
            <a:endParaRPr lang="pl-PL" dirty="0">
              <a:ln>
                <a:solidFill>
                  <a:schemeClr val="tx1"/>
                </a:solidFill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6400800" cy="175260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Maciej Świechowski</a:t>
            </a:r>
          </a:p>
          <a:p>
            <a:r>
              <a:rPr lang="pl-PL" sz="2800" dirty="0" smtClean="0">
                <a:solidFill>
                  <a:schemeClr val="tx1"/>
                </a:solidFill>
              </a:rPr>
              <a:t>Promotor: prof. Jacek </a:t>
            </a:r>
            <a:r>
              <a:rPr lang="pl-PL" sz="2800" dirty="0" err="1" smtClean="0">
                <a:solidFill>
                  <a:schemeClr val="tx1"/>
                </a:solidFill>
              </a:rPr>
              <a:t>Mańdziuk</a:t>
            </a:r>
            <a:endParaRPr lang="pl-PL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03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Można spotkać w literaturze jako: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pl-PL" sz="26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Memetic</a:t>
            </a:r>
            <a:r>
              <a:rPr lang="pl-PL" sz="26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pl-PL" sz="26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Algorithms</a:t>
            </a:r>
            <a:r>
              <a:rPr lang="pl-PL" sz="26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pl-PL" sz="26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(MA)</a:t>
            </a:r>
          </a:p>
          <a:p>
            <a:endParaRPr lang="pl-PL" sz="2600" b="1" i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pl-PL" sz="26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Hybrid</a:t>
            </a:r>
            <a:r>
              <a:rPr lang="pl-PL" sz="26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pl-PL" sz="2600" b="1" spc="50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</a:t>
            </a:r>
            <a:r>
              <a:rPr lang="pl-PL" sz="26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volutionary</a:t>
            </a:r>
            <a:r>
              <a:rPr lang="pl-PL" sz="26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pl-PL" sz="2600" b="1" spc="50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</a:t>
            </a:r>
            <a:r>
              <a:rPr lang="pl-PL" sz="26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lgorithms</a:t>
            </a:r>
            <a:endParaRPr lang="pl-PL" sz="26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endParaRPr lang="pl-PL" sz="26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pl-PL" sz="26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Cultural</a:t>
            </a:r>
            <a:r>
              <a:rPr lang="pl-PL" sz="26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pl-PL" sz="26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Algorithms</a:t>
            </a:r>
            <a:r>
              <a:rPr lang="pl-PL" sz="26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(CA)</a:t>
            </a:r>
          </a:p>
          <a:p>
            <a:endParaRPr lang="pl-PL" sz="26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pl-PL" sz="26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(</a:t>
            </a:r>
            <a:r>
              <a:rPr lang="pl-PL" sz="26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Baldwinian</a:t>
            </a:r>
            <a:r>
              <a:rPr lang="pl-PL" sz="26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pl-PL" sz="26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Lamarckian</a:t>
            </a:r>
            <a:r>
              <a:rPr lang="pl-PL" sz="26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 </a:t>
            </a:r>
            <a:r>
              <a:rPr lang="pl-PL" sz="26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Evolutionary</a:t>
            </a:r>
            <a:r>
              <a:rPr lang="pl-PL" sz="26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pl-PL" sz="26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Algorithms</a:t>
            </a:r>
            <a:endParaRPr lang="pl-PL" sz="26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endParaRPr lang="pl-PL" sz="26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57200" lvl="1" indent="0">
              <a:buNone/>
            </a:pPr>
            <a:endParaRPr lang="pl-PL" sz="23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858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TRADYCYJNY ALGORYTM GENETYCZNY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306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Algorytm genetyczny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400" b="1" i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0" indent="0">
              <a:buNone/>
            </a:pPr>
            <a:endParaRPr lang="pl-PL" sz="2400" b="1" i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57200" lvl="1" indent="0">
              <a:buNone/>
            </a:pPr>
            <a:endParaRPr lang="pl-PL" sz="23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Objaśnienie ze strzałką w dół 3"/>
          <p:cNvSpPr/>
          <p:nvPr/>
        </p:nvSpPr>
        <p:spPr>
          <a:xfrm>
            <a:off x="251520" y="1340768"/>
            <a:ext cx="5472608" cy="1440160"/>
          </a:xfrm>
          <a:prstGeom prst="down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Inicjalizacja populacji początkowej </a:t>
            </a:r>
          </a:p>
          <a:p>
            <a:pPr algn="ctr"/>
            <a:r>
              <a:rPr lang="pl-PL" dirty="0" smtClean="0"/>
              <a:t>(zwykle poprzez losowanie)</a:t>
            </a:r>
            <a:endParaRPr lang="pl-PL" dirty="0"/>
          </a:p>
        </p:txBody>
      </p:sp>
      <p:sp>
        <p:nvSpPr>
          <p:cNvPr id="5" name="Objaśnienie ze strzałką w dół 4"/>
          <p:cNvSpPr/>
          <p:nvPr/>
        </p:nvSpPr>
        <p:spPr>
          <a:xfrm>
            <a:off x="251520" y="2780928"/>
            <a:ext cx="5472608" cy="1440160"/>
          </a:xfrm>
          <a:prstGeom prst="down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Ocena każdego osobnika populacji dzięki funkcji przystosowania (selekcja)</a:t>
            </a:r>
            <a:endParaRPr lang="pl-PL" dirty="0"/>
          </a:p>
        </p:txBody>
      </p:sp>
      <p:sp>
        <p:nvSpPr>
          <p:cNvPr id="6" name="Objaśnienie ze strzałką w dół 5"/>
          <p:cNvSpPr/>
          <p:nvPr/>
        </p:nvSpPr>
        <p:spPr>
          <a:xfrm>
            <a:off x="287304" y="4221088"/>
            <a:ext cx="5472608" cy="1440160"/>
          </a:xfrm>
          <a:prstGeom prst="down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Zastosowanie operatorów ewolucyjnych (mutacja i krzyżowanie)</a:t>
            </a:r>
            <a:endParaRPr lang="pl-PL" dirty="0"/>
          </a:p>
        </p:txBody>
      </p:sp>
      <p:sp>
        <p:nvSpPr>
          <p:cNvPr id="7" name="Schemat blokowy: decyzja 6"/>
          <p:cNvSpPr/>
          <p:nvPr/>
        </p:nvSpPr>
        <p:spPr>
          <a:xfrm>
            <a:off x="1079392" y="5661248"/>
            <a:ext cx="3888432" cy="887653"/>
          </a:xfrm>
          <a:prstGeom prst="flowChartDecis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Warunek stopu?</a:t>
            </a:r>
            <a:endParaRPr lang="pl-PL" dirty="0"/>
          </a:p>
        </p:txBody>
      </p:sp>
      <p:sp>
        <p:nvSpPr>
          <p:cNvPr id="8" name="Objaśnienie ze strzałką w górę 7"/>
          <p:cNvSpPr/>
          <p:nvPr/>
        </p:nvSpPr>
        <p:spPr>
          <a:xfrm>
            <a:off x="6084168" y="3789040"/>
            <a:ext cx="3024336" cy="1103677"/>
          </a:xfrm>
          <a:prstGeom prst="up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Rodzi się nowe pokolenie</a:t>
            </a:r>
            <a:endParaRPr lang="pl-PL" dirty="0"/>
          </a:p>
        </p:txBody>
      </p:sp>
      <p:sp>
        <p:nvSpPr>
          <p:cNvPr id="9" name="Schemat blokowy: operacja sumowania 8"/>
          <p:cNvSpPr/>
          <p:nvPr/>
        </p:nvSpPr>
        <p:spPr>
          <a:xfrm>
            <a:off x="150224" y="5889050"/>
            <a:ext cx="504056" cy="432048"/>
          </a:xfrm>
          <a:prstGeom prst="flowChartSummingJunct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1" name="Łącznik prosty ze strzałką 10"/>
          <p:cNvCxnSpPr>
            <a:stCxn id="7" idx="1"/>
            <a:endCxn id="9" idx="6"/>
          </p:cNvCxnSpPr>
          <p:nvPr/>
        </p:nvCxnSpPr>
        <p:spPr>
          <a:xfrm flipH="1" flipV="1">
            <a:off x="654280" y="6105074"/>
            <a:ext cx="42511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>
            <a:stCxn id="7" idx="3"/>
            <a:endCxn id="8" idx="2"/>
          </p:cNvCxnSpPr>
          <p:nvPr/>
        </p:nvCxnSpPr>
        <p:spPr>
          <a:xfrm flipV="1">
            <a:off x="4967824" y="4892717"/>
            <a:ext cx="2628512" cy="1212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6" name="pole tekstowe 35"/>
          <p:cNvSpPr txBox="1"/>
          <p:nvPr/>
        </p:nvSpPr>
        <p:spPr>
          <a:xfrm>
            <a:off x="819272" y="5616665"/>
            <a:ext cx="316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T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38" name="pole tekstowe 37"/>
          <p:cNvSpPr txBox="1"/>
          <p:nvPr/>
        </p:nvSpPr>
        <p:spPr>
          <a:xfrm>
            <a:off x="4967824" y="5538232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N</a:t>
            </a:r>
          </a:p>
        </p:txBody>
      </p:sp>
      <p:cxnSp>
        <p:nvCxnSpPr>
          <p:cNvPr id="40" name="Łącznik łamany 39"/>
          <p:cNvCxnSpPr>
            <a:stCxn id="8" idx="0"/>
            <a:endCxn id="5" idx="3"/>
          </p:cNvCxnSpPr>
          <p:nvPr/>
        </p:nvCxnSpPr>
        <p:spPr>
          <a:xfrm rot="16200000" flipV="1">
            <a:off x="6390119" y="2582823"/>
            <a:ext cx="540226" cy="187220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97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Zadania projektowe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pl-PL" sz="26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Określenie sposobu kodowania parametrów rozwiązania w postaci chromosomu</a:t>
            </a:r>
          </a:p>
          <a:p>
            <a:endParaRPr lang="pl-PL" sz="26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pl-PL" sz="26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Zaprojektowanie funkcji przystosowania (oceny)  [</a:t>
            </a:r>
            <a:r>
              <a:rPr lang="pl-PL" sz="2600" b="1" i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ang. fitness </a:t>
            </a:r>
            <a:r>
              <a:rPr lang="pl-PL" sz="2600" b="1" i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function</a:t>
            </a:r>
            <a:r>
              <a:rPr lang="pl-PL" sz="26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]</a:t>
            </a:r>
            <a:endParaRPr lang="pl-PL" sz="2600" b="1" i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endParaRPr lang="pl-PL" sz="26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pl-PL" sz="27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Wybór metody selekcji</a:t>
            </a:r>
          </a:p>
          <a:p>
            <a:pPr lvl="1">
              <a:buFontTx/>
              <a:buChar char="-"/>
            </a:pPr>
            <a:r>
              <a:rPr lang="pl-PL" sz="21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metoda ma za zadanie wybrać osobniki do dalszych faz ewolucji</a:t>
            </a:r>
          </a:p>
          <a:p>
            <a:pPr marL="457200" lvl="1" indent="0">
              <a:buNone/>
            </a:pPr>
            <a:endParaRPr lang="pl-PL" sz="21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pl-PL" sz="25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Określenie operatorów mutacji i krzyżowania</a:t>
            </a:r>
          </a:p>
          <a:p>
            <a:pPr marL="0" indent="0">
              <a:buNone/>
            </a:pPr>
            <a:r>
              <a:rPr lang="pl-PL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635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Kodowanie chromosomów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pl-PL" sz="27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Kodujemy parametry problemu w chromosomach, aby metoda ‚działała sama’ i przeszukiwała potencjalną przestrzeń rozwiązań.</a:t>
            </a:r>
          </a:p>
          <a:p>
            <a:pPr marL="57150" indent="0">
              <a:buNone/>
            </a:pPr>
            <a:endParaRPr lang="pl-PL" sz="27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14350" indent="-457200"/>
            <a:r>
              <a:rPr lang="pl-PL" sz="27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</a:t>
            </a:r>
            <a:r>
              <a:rPr lang="pl-PL" sz="27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peratory ewolucyjne modyfikują parametry osobników</a:t>
            </a:r>
          </a:p>
          <a:p>
            <a:pPr marL="57150" indent="0">
              <a:buNone/>
            </a:pPr>
            <a:endParaRPr lang="pl-PL" sz="27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7150" indent="0">
              <a:buNone/>
            </a:pPr>
            <a:endParaRPr lang="pl-PL" sz="27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393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Kodowanie chromosomów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514350" indent="-457200"/>
            <a:r>
              <a:rPr lang="pl-PL" sz="27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Problem trudny, od którego istotnie zależy jakość przeszukiwania, w szczególności osiągalność potencjalnych rozwiązań.</a:t>
            </a:r>
          </a:p>
          <a:p>
            <a:pPr marL="514350" indent="-457200"/>
            <a:endParaRPr lang="pl-PL" sz="27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14350" indent="-457200"/>
            <a:r>
              <a:rPr lang="pl-PL" sz="27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Często spotykane reprezentacje:</a:t>
            </a:r>
          </a:p>
          <a:p>
            <a:pPr marL="914400" lvl="1" indent="-457200"/>
            <a:r>
              <a:rPr lang="pl-PL" sz="23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</a:t>
            </a:r>
            <a:r>
              <a:rPr lang="pl-PL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ektor lub macierz bitów (np. zestaw liczb zapisanych binarnie)</a:t>
            </a:r>
          </a:p>
          <a:p>
            <a:pPr marL="914400" lvl="1" indent="-457200"/>
            <a:r>
              <a:rPr lang="pl-PL" sz="23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pl-PL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rzewa genetyczne, gdzie operatory przepinają węzły w drzewie</a:t>
            </a:r>
          </a:p>
          <a:p>
            <a:pPr marL="914400" lvl="1" indent="-457200"/>
            <a:endParaRPr lang="pl-PL" sz="23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6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Funkcja przystosowania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pl-PL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Miara rozwiązania problemu np.</a:t>
            </a:r>
          </a:p>
          <a:p>
            <a:pPr marL="914400" lvl="1" indent="-457200"/>
            <a:r>
              <a:rPr lang="pl-PL" sz="24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</a:t>
            </a:r>
            <a:r>
              <a:rPr lang="pl-PL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artość minimalizowanej funkcji...</a:t>
            </a:r>
          </a:p>
          <a:p>
            <a:pPr marL="914400" lvl="1" indent="-457200"/>
            <a:r>
              <a:rPr lang="pl-PL" sz="24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</a:t>
            </a:r>
            <a:r>
              <a:rPr lang="pl-PL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dległość od pewnego punktu...</a:t>
            </a:r>
          </a:p>
          <a:p>
            <a:pPr marL="914400" lvl="1" indent="-457200"/>
            <a:r>
              <a:rPr lang="pl-PL" sz="24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</a:t>
            </a:r>
            <a:r>
              <a:rPr lang="pl-PL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oszt wytworzenia pewnego urządzenia...</a:t>
            </a:r>
          </a:p>
          <a:p>
            <a:pPr marL="914400" lvl="1" indent="-457200"/>
            <a:r>
              <a:rPr lang="pl-PL" sz="24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pl-PL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ługość drogi w grafie...</a:t>
            </a:r>
          </a:p>
          <a:p>
            <a:pPr marL="457200" lvl="1" indent="0">
              <a:buNone/>
            </a:pPr>
            <a:endParaRPr lang="pl-PL" sz="24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57200" lvl="1" indent="0">
              <a:buNone/>
            </a:pPr>
            <a:r>
              <a:rPr lang="pl-PL" sz="24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ś</a:t>
            </a:r>
            <a:r>
              <a:rPr lang="pl-PL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ciśle zależy od typu zadania.</a:t>
            </a:r>
            <a:endParaRPr lang="pl-PL" sz="24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639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Selekcja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marL="57150" indent="0">
              <a:buNone/>
            </a:pPr>
            <a:r>
              <a:rPr lang="pl-PL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Wiele strategii, np.</a:t>
            </a:r>
          </a:p>
          <a:p>
            <a:pPr marL="57150" indent="0">
              <a:buNone/>
            </a:pPr>
            <a:endParaRPr lang="pl-PL" sz="28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71500" indent="-514350"/>
            <a:r>
              <a:rPr lang="pl-PL" sz="28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</a:t>
            </a:r>
            <a:r>
              <a:rPr lang="pl-PL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etoda ruletkowa </a:t>
            </a:r>
          </a:p>
          <a:p>
            <a:pPr marL="57150" indent="0">
              <a:buNone/>
            </a:pPr>
            <a:r>
              <a:rPr lang="pl-PL" sz="2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(stochastyczne jednorodne próbkowanie)</a:t>
            </a:r>
          </a:p>
          <a:p>
            <a:pPr marL="571500" indent="-514350"/>
            <a:r>
              <a:rPr lang="pl-PL" sz="28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</a:t>
            </a:r>
            <a:r>
              <a:rPr lang="pl-PL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etoda turniejowa</a:t>
            </a:r>
          </a:p>
          <a:p>
            <a:pPr marL="571500" indent="-514350"/>
            <a:r>
              <a:rPr lang="pl-PL" sz="28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</a:t>
            </a:r>
            <a:r>
              <a:rPr lang="pl-PL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etoda k-najlepszych (</a:t>
            </a:r>
            <a:r>
              <a:rPr lang="pl-PL" sz="2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odcięciowa</a:t>
            </a:r>
            <a:r>
              <a:rPr lang="pl-PL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</a:t>
            </a:r>
          </a:p>
          <a:p>
            <a:pPr marL="571500" indent="-514350"/>
            <a:r>
              <a:rPr lang="pl-PL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metoda losowa</a:t>
            </a:r>
          </a:p>
          <a:p>
            <a:pPr marL="571500" indent="-514350"/>
            <a:r>
              <a:rPr lang="pl-PL" sz="28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metody </a:t>
            </a:r>
            <a:r>
              <a:rPr lang="pl-PL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hybrydowe</a:t>
            </a:r>
          </a:p>
          <a:p>
            <a:pPr marL="971550" lvl="1" indent="-514350"/>
            <a:r>
              <a:rPr lang="pl-PL" sz="24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</a:t>
            </a:r>
            <a:r>
              <a:rPr lang="pl-PL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p. k-najlepszych + m-losowych</a:t>
            </a:r>
          </a:p>
          <a:p>
            <a:pPr marL="971550" lvl="1" indent="-514350"/>
            <a:r>
              <a:rPr lang="pl-PL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np. tylko na część mają prawo działać operatory ewolucyjne</a:t>
            </a:r>
          </a:p>
          <a:p>
            <a:pPr marL="57150" indent="0">
              <a:buNone/>
            </a:pPr>
            <a:endParaRPr lang="pl-PL" sz="28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64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0"/>
            <a:ext cx="8373616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Podstawowe operatory ewolucyjne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pl-PL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Krzyżowanie (rekombinacja)</a:t>
            </a:r>
          </a:p>
          <a:p>
            <a:pPr marL="514350" indent="-457200"/>
            <a:r>
              <a:rPr lang="pl-PL" sz="22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</a:t>
            </a:r>
            <a:r>
              <a:rPr lang="pl-PL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ymiana informacji pomiędzy genotypami osobników bez dodawania nowych cech z zewnątrz</a:t>
            </a:r>
          </a:p>
          <a:p>
            <a:pPr marL="514350" indent="-457200"/>
            <a:r>
              <a:rPr lang="pl-PL" sz="22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</a:t>
            </a:r>
            <a:r>
              <a:rPr lang="pl-PL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sobniki reprezentują pewne zestawy cech i chcemy przeszukiwać ich nowe k</a:t>
            </a:r>
          </a:p>
          <a:p>
            <a:pPr marL="514350" indent="-457200"/>
            <a:endParaRPr lang="pl-PL" sz="22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7150" indent="0">
              <a:buNone/>
            </a:pPr>
            <a:r>
              <a:rPr lang="pl-PL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Mutacja</a:t>
            </a:r>
          </a:p>
          <a:p>
            <a:pPr marL="514350" indent="-457200"/>
            <a:r>
              <a:rPr lang="pl-PL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wprowadzanie drobnych losowych zmian w zakodowanych genach</a:t>
            </a:r>
          </a:p>
          <a:p>
            <a:pPr marL="514350" indent="-457200"/>
            <a:r>
              <a:rPr lang="pl-PL" sz="22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</a:t>
            </a:r>
            <a:r>
              <a:rPr lang="pl-PL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elem szersza eksploracja przestrzeni oraz zapobieganie przedwczesnej zbieżności</a:t>
            </a:r>
          </a:p>
        </p:txBody>
      </p:sp>
    </p:spTree>
    <p:extLst>
      <p:ext uri="{BB962C8B-B14F-4D97-AF65-F5344CB8AC3E}">
        <p14:creationId xmlns:p14="http://schemas.microsoft.com/office/powerpoint/2010/main" val="274266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0"/>
            <a:ext cx="8373616" cy="1143000"/>
          </a:xfrm>
        </p:spPr>
        <p:txBody>
          <a:bodyPr>
            <a:normAutofit/>
          </a:bodyPr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Wady algorytmów genetycznych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514350" indent="-457200">
              <a:buFont typeface="+mj-lt"/>
              <a:buAutoNum type="arabicPeriod"/>
            </a:pPr>
            <a:r>
              <a:rPr lang="pl-PL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Częstym problemem jest przedwczesna zbieżność i stagnacja populacji</a:t>
            </a:r>
          </a:p>
          <a:p>
            <a:pPr marL="514350" indent="-457200">
              <a:buFont typeface="+mj-lt"/>
              <a:buAutoNum type="arabicPeriod"/>
            </a:pPr>
            <a:endParaRPr lang="pl-PL" sz="22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14350" indent="-457200">
              <a:buFont typeface="+mj-lt"/>
              <a:buAutoNum type="arabicPeriod"/>
            </a:pPr>
            <a:r>
              <a:rPr lang="pl-PL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 szerokiej gamie zagadnień, metoda ma tendencję do zbiegania tylko do lokalnych ekstremów</a:t>
            </a:r>
          </a:p>
          <a:p>
            <a:pPr marL="514350" indent="-457200">
              <a:buFont typeface="+mj-lt"/>
              <a:buAutoNum type="arabicPeriod"/>
            </a:pPr>
            <a:endParaRPr lang="pl-PL" sz="22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14350" indent="-457200">
              <a:buFont typeface="+mj-lt"/>
              <a:buAutoNum type="arabicPeriod"/>
            </a:pPr>
            <a:r>
              <a:rPr lang="pl-PL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Lokalizacja otoczenia ekstremów owszem, ale algorytmowi niezwykle ciężko jest znaleźć dokładne rozwiązanie (nie taka jest idea GA)</a:t>
            </a:r>
          </a:p>
          <a:p>
            <a:pPr marL="514350" indent="-457200">
              <a:buFont typeface="+mj-lt"/>
              <a:buAutoNum type="arabicPeriod"/>
            </a:pPr>
            <a:endParaRPr lang="pl-PL" sz="22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14350" indent="-457200">
              <a:buFont typeface="+mj-lt"/>
              <a:buAutoNum type="arabicPeriod"/>
            </a:pPr>
            <a:r>
              <a:rPr lang="pl-PL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Słaba skalowalność wraz ze wzrostem złożoności modelu i kodowania chromosomów. </a:t>
            </a:r>
          </a:p>
          <a:p>
            <a:pPr marL="514350" lvl="1" indent="0">
              <a:buNone/>
            </a:pPr>
            <a:r>
              <a:rPr lang="pl-PL" sz="1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- zwłaszcza jeśli mutacja ma duży zasięg</a:t>
            </a:r>
          </a:p>
          <a:p>
            <a:pPr marL="400050"/>
            <a:endParaRPr lang="pl-PL" sz="22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412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CZYM jest memetyka?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722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0"/>
            <a:ext cx="8373616" cy="1143000"/>
          </a:xfrm>
        </p:spPr>
        <p:txBody>
          <a:bodyPr>
            <a:normAutofit/>
          </a:bodyPr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Wady algorytmów genetycznych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514350" indent="-457200">
              <a:buFont typeface="+mj-lt"/>
              <a:buAutoNum type="arabicPeriod" startAt="5"/>
            </a:pPr>
            <a:r>
              <a:rPr lang="pl-PL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Rozległe (zbyt wielowymiarowe) kodowanie osobników oraz obliczanie funkcji oceny dla każdego osobnika – często sprawia, że algorytmy genetyczne są za wolne w wielu zastosowaniach (np. gry real-</a:t>
            </a:r>
            <a:r>
              <a:rPr lang="pl-PL" sz="22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time</a:t>
            </a:r>
            <a:r>
              <a:rPr lang="pl-PL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</a:t>
            </a:r>
          </a:p>
          <a:p>
            <a:pPr marL="514350" indent="-457200">
              <a:buFont typeface="+mj-lt"/>
              <a:buAutoNum type="arabicPeriod" startAt="5"/>
            </a:pPr>
            <a:endParaRPr lang="pl-PL" sz="22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14350" indent="-457200">
              <a:buFont typeface="+mj-lt"/>
              <a:buAutoNum type="arabicPeriod" startAt="5"/>
            </a:pPr>
            <a:r>
              <a:rPr lang="pl-PL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Problem omijania przeszkód w przestrzeni rozwiązań, czyli pewnych zabronionych obszarów.	</a:t>
            </a:r>
            <a:endParaRPr lang="pl-PL" sz="22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7150" indent="0">
              <a:buNone/>
            </a:pPr>
            <a:endParaRPr lang="pl-PL" sz="17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7150" indent="0">
              <a:buNone/>
            </a:pPr>
            <a:endParaRPr lang="pl-PL" sz="17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14350" indent="-457200">
              <a:buFont typeface="+mj-lt"/>
              <a:buAutoNum type="arabicPeriod" startAt="7"/>
            </a:pPr>
            <a:r>
              <a:rPr lang="pl-PL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Niska efektywność w problemach, gdzie funkcja oceny jest tylko decyzją TAK/NIE.  </a:t>
            </a:r>
          </a:p>
          <a:p>
            <a:pPr marL="57150" indent="0">
              <a:buNone/>
            </a:pPr>
            <a:r>
              <a:rPr lang="pl-PL" sz="22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pl-PL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Brakuje wskazówki jak się zbliżać do rozwiązania.</a:t>
            </a:r>
          </a:p>
          <a:p>
            <a:pPr marL="57150" indent="0">
              <a:buNone/>
            </a:pPr>
            <a:endParaRPr lang="pl-PL" sz="22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7150" indent="0">
              <a:buNone/>
            </a:pPr>
            <a:endParaRPr lang="pl-PL" sz="22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7150" indent="0">
              <a:buNone/>
            </a:pPr>
            <a:endParaRPr lang="pl-PL" sz="22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14350" indent="-457200">
              <a:buFont typeface="+mj-lt"/>
              <a:buAutoNum type="arabicPeriod" startAt="5"/>
            </a:pPr>
            <a:endParaRPr lang="pl-PL" sz="22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00050"/>
            <a:endParaRPr lang="pl-PL" sz="22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166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ALGORYTMy</a:t>
            </a:r>
            <a:r>
              <a:rPr lang="pl-PL" dirty="0" smtClean="0"/>
              <a:t> MEMETYCZNE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501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Różnica ewolucji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6805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Geny:</a:t>
            </a:r>
          </a:p>
          <a:p>
            <a:r>
              <a:rPr lang="pl-PL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Dziedziczowe</a:t>
            </a:r>
            <a:r>
              <a:rPr lang="pl-PL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przez potomków od rodziców</a:t>
            </a:r>
          </a:p>
          <a:p>
            <a:r>
              <a:rPr lang="pl-PL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Zmiany pojawiają się w kolejnych populacjach</a:t>
            </a:r>
          </a:p>
          <a:p>
            <a:endParaRPr lang="pl-PL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pl-PL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Memy</a:t>
            </a:r>
            <a:r>
              <a:rPr lang="pl-PL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</a:t>
            </a:r>
          </a:p>
          <a:p>
            <a:r>
              <a:rPr lang="pl-PL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Przechodzą z mózgu do mózgu</a:t>
            </a:r>
          </a:p>
          <a:p>
            <a:r>
              <a:rPr lang="pl-PL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Do wymiany informacji wystarczy „spotkanie” – zmiany również w obrębie życia osobniczego</a:t>
            </a:r>
          </a:p>
          <a:p>
            <a:pPr marL="0" indent="0">
              <a:buNone/>
            </a:pPr>
            <a:endParaRPr lang="pl-PL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>
              <a:buFontTx/>
              <a:buChar char="-"/>
            </a:pPr>
            <a:r>
              <a:rPr lang="pl-PL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Szybsze tempo ewolucji!</a:t>
            </a:r>
          </a:p>
          <a:p>
            <a:pPr>
              <a:buFontTx/>
              <a:buChar char="-"/>
            </a:pPr>
            <a:endParaRPr lang="pl-PL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pl-PL" sz="3600" b="1" u="sng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Idea: hybrydyzacja</a:t>
            </a:r>
          </a:p>
          <a:p>
            <a:pPr marL="0" indent="0" algn="ctr">
              <a:buNone/>
            </a:pPr>
            <a:endParaRPr lang="pl-PL" sz="26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0" indent="0">
              <a:buNone/>
            </a:pPr>
            <a:endParaRPr lang="pl-PL" sz="26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0" indent="0">
              <a:buNone/>
            </a:pPr>
            <a:endParaRPr lang="pl-PL" sz="26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57200" lvl="1" indent="0">
              <a:buNone/>
            </a:pPr>
            <a:endParaRPr lang="pl-PL" sz="23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517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Hybrydyzacja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680520"/>
          </a:xfrm>
        </p:spPr>
        <p:txBody>
          <a:bodyPr>
            <a:normAutofit/>
          </a:bodyPr>
          <a:lstStyle/>
          <a:p>
            <a:r>
              <a:rPr lang="pl-PL" sz="26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Wprowadzenie lokalnej optymalizacji:</a:t>
            </a:r>
          </a:p>
          <a:p>
            <a:pPr lvl="1"/>
            <a:r>
              <a:rPr lang="pl-PL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klasyczna część genetyczna: </a:t>
            </a:r>
            <a:r>
              <a:rPr lang="pl-PL" sz="2400" b="1" u="sng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eksploracja</a:t>
            </a:r>
          </a:p>
          <a:p>
            <a:pPr lvl="1"/>
            <a:r>
              <a:rPr lang="pl-PL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lokalna część </a:t>
            </a:r>
            <a:r>
              <a:rPr lang="pl-PL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memetyczna</a:t>
            </a:r>
            <a:r>
              <a:rPr lang="pl-PL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 </a:t>
            </a:r>
            <a:r>
              <a:rPr lang="pl-PL" sz="2400" b="1" u="sng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eksploitacja</a:t>
            </a:r>
            <a:endParaRPr lang="pl-PL" sz="2400" b="1" u="sng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0" indent="0">
              <a:buNone/>
            </a:pPr>
            <a:endParaRPr lang="pl-PL" sz="26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pl-PL" sz="26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Wprowadzenie algorytmów wykorzystujących wiedzę o problemie do poprawy osobników pomiędzy generowaniem nowych populacji</a:t>
            </a:r>
          </a:p>
          <a:p>
            <a:pPr marL="0" indent="0">
              <a:buNone/>
            </a:pPr>
            <a:r>
              <a:rPr lang="pl-PL" sz="26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pl-PL" sz="26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</a:t>
            </a:r>
            <a:r>
              <a:rPr lang="pl-PL" sz="2200" b="1" i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(tutaj idea memetyki)</a:t>
            </a:r>
          </a:p>
          <a:p>
            <a:pPr marL="457200" lvl="1" indent="0">
              <a:buNone/>
            </a:pPr>
            <a:endParaRPr lang="pl-PL" sz="23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803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Kilka generacji algorytmów </a:t>
            </a:r>
            <a:r>
              <a:rPr lang="pl-PL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memetycznych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896544"/>
          </a:xfrm>
        </p:spPr>
        <p:txBody>
          <a:bodyPr>
            <a:normAutofit/>
          </a:bodyPr>
          <a:lstStyle/>
          <a:p>
            <a:pPr marL="57150" indent="0">
              <a:buNone/>
            </a:pPr>
            <a:endParaRPr lang="pl-PL" sz="27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7150" indent="0">
              <a:buNone/>
            </a:pPr>
            <a:r>
              <a:rPr lang="pl-PL" sz="27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Algorytmy </a:t>
            </a:r>
            <a:r>
              <a:rPr lang="pl-PL" sz="27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memetyczne</a:t>
            </a:r>
            <a:r>
              <a:rPr lang="pl-PL" sz="27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nie mają jednej, ścisłej postaci - to pewna klasa algorytmów bazująca na przedstawionej wcześniej idei.</a:t>
            </a:r>
          </a:p>
          <a:p>
            <a:pPr marL="57150" indent="0">
              <a:buNone/>
            </a:pPr>
            <a:endParaRPr lang="pl-PL" sz="27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57200" lvl="1" indent="0">
              <a:buNone/>
            </a:pPr>
            <a:r>
              <a:rPr lang="pl-PL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[</a:t>
            </a:r>
            <a:r>
              <a:rPr lang="pl-PL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Moscato</a:t>
            </a:r>
            <a:r>
              <a:rPr lang="pl-PL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P. 1989] – pierwsza generacja MA – dodanie do cyklu ewolucji metody lokalnego poprawiania</a:t>
            </a:r>
          </a:p>
          <a:p>
            <a:pPr marL="457200" lvl="1" indent="0">
              <a:buNone/>
            </a:pPr>
            <a:endParaRPr lang="pl-PL" sz="24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57200" lvl="1" indent="0">
              <a:buNone/>
            </a:pPr>
            <a:r>
              <a:rPr lang="pl-PL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[</a:t>
            </a:r>
            <a:r>
              <a:rPr lang="pl-PL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Smith</a:t>
            </a:r>
            <a:r>
              <a:rPr lang="pl-PL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J.E. 2007] – złożone strategie </a:t>
            </a:r>
            <a:r>
              <a:rPr lang="pl-PL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memetyczne</a:t>
            </a:r>
            <a:r>
              <a:rPr lang="pl-PL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realizujące koncepcję uniwersalnej ewolucji. </a:t>
            </a:r>
          </a:p>
        </p:txBody>
      </p:sp>
    </p:spTree>
    <p:extLst>
      <p:ext uri="{BB962C8B-B14F-4D97-AF65-F5344CB8AC3E}">
        <p14:creationId xmlns:p14="http://schemas.microsoft.com/office/powerpoint/2010/main" val="325931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Algorytm hybrydowy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400" b="1" i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0" indent="0">
              <a:buNone/>
            </a:pPr>
            <a:endParaRPr lang="pl-PL" sz="2400" b="1" i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57200" lvl="1" indent="0">
              <a:buNone/>
            </a:pPr>
            <a:endParaRPr lang="pl-PL" sz="23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Objaśnienie ze strzałką w dół 3"/>
          <p:cNvSpPr/>
          <p:nvPr/>
        </p:nvSpPr>
        <p:spPr>
          <a:xfrm>
            <a:off x="251520" y="1340768"/>
            <a:ext cx="5472608" cy="1440160"/>
          </a:xfrm>
          <a:prstGeom prst="down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Inicjalizacja populacji początkowej </a:t>
            </a:r>
          </a:p>
          <a:p>
            <a:pPr algn="ctr"/>
            <a:r>
              <a:rPr lang="pl-PL" dirty="0" smtClean="0"/>
              <a:t>(zwykle poprzez losowanie)</a:t>
            </a:r>
            <a:endParaRPr lang="pl-PL" dirty="0"/>
          </a:p>
        </p:txBody>
      </p:sp>
      <p:sp>
        <p:nvSpPr>
          <p:cNvPr id="5" name="Objaśnienie ze strzałką w dół 4"/>
          <p:cNvSpPr/>
          <p:nvPr/>
        </p:nvSpPr>
        <p:spPr>
          <a:xfrm>
            <a:off x="251520" y="2780928"/>
            <a:ext cx="5472608" cy="1440160"/>
          </a:xfrm>
          <a:prstGeom prst="down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Ocena każdego osobnika populacji dzięki funkcji przystosowania (selekcja)</a:t>
            </a:r>
            <a:endParaRPr lang="pl-PL" dirty="0"/>
          </a:p>
        </p:txBody>
      </p:sp>
      <p:sp>
        <p:nvSpPr>
          <p:cNvPr id="6" name="Objaśnienie ze strzałką w dół 5"/>
          <p:cNvSpPr/>
          <p:nvPr/>
        </p:nvSpPr>
        <p:spPr>
          <a:xfrm>
            <a:off x="287304" y="4221088"/>
            <a:ext cx="5472608" cy="1440160"/>
          </a:xfrm>
          <a:prstGeom prst="down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Zastosowanie operatorów ewolucyjnych (mutacja i krzyżowanie)</a:t>
            </a:r>
            <a:endParaRPr lang="pl-PL" dirty="0"/>
          </a:p>
        </p:txBody>
      </p:sp>
      <p:sp>
        <p:nvSpPr>
          <p:cNvPr id="7" name="Schemat blokowy: decyzja 6"/>
          <p:cNvSpPr/>
          <p:nvPr/>
        </p:nvSpPr>
        <p:spPr>
          <a:xfrm>
            <a:off x="1079392" y="5661248"/>
            <a:ext cx="3888432" cy="887653"/>
          </a:xfrm>
          <a:prstGeom prst="flowChartDecis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Warunek stopu?</a:t>
            </a:r>
            <a:endParaRPr lang="pl-PL" dirty="0"/>
          </a:p>
        </p:txBody>
      </p:sp>
      <p:sp>
        <p:nvSpPr>
          <p:cNvPr id="8" name="Objaśnienie ze strzałką w górę 7"/>
          <p:cNvSpPr/>
          <p:nvPr/>
        </p:nvSpPr>
        <p:spPr>
          <a:xfrm>
            <a:off x="6084168" y="3789040"/>
            <a:ext cx="3024336" cy="1103677"/>
          </a:xfrm>
          <a:prstGeom prst="up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Rodzi się nowe pokolenie</a:t>
            </a:r>
            <a:endParaRPr lang="pl-PL" dirty="0"/>
          </a:p>
        </p:txBody>
      </p:sp>
      <p:sp>
        <p:nvSpPr>
          <p:cNvPr id="9" name="Schemat blokowy: operacja sumowania 8"/>
          <p:cNvSpPr/>
          <p:nvPr/>
        </p:nvSpPr>
        <p:spPr>
          <a:xfrm>
            <a:off x="150224" y="5889050"/>
            <a:ext cx="504056" cy="432048"/>
          </a:xfrm>
          <a:prstGeom prst="flowChartSummingJunct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1" name="Łącznik prosty ze strzałką 10"/>
          <p:cNvCxnSpPr>
            <a:stCxn id="7" idx="1"/>
            <a:endCxn id="9" idx="6"/>
          </p:cNvCxnSpPr>
          <p:nvPr/>
        </p:nvCxnSpPr>
        <p:spPr>
          <a:xfrm flipH="1" flipV="1">
            <a:off x="654280" y="6105074"/>
            <a:ext cx="42511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>
            <a:stCxn id="7" idx="3"/>
            <a:endCxn id="8" idx="2"/>
          </p:cNvCxnSpPr>
          <p:nvPr/>
        </p:nvCxnSpPr>
        <p:spPr>
          <a:xfrm flipV="1">
            <a:off x="4967824" y="4892717"/>
            <a:ext cx="2628512" cy="1212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6" name="pole tekstowe 35"/>
          <p:cNvSpPr txBox="1"/>
          <p:nvPr/>
        </p:nvSpPr>
        <p:spPr>
          <a:xfrm>
            <a:off x="819272" y="5616665"/>
            <a:ext cx="316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T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38" name="pole tekstowe 37"/>
          <p:cNvSpPr txBox="1"/>
          <p:nvPr/>
        </p:nvSpPr>
        <p:spPr>
          <a:xfrm>
            <a:off x="4967824" y="5538232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N</a:t>
            </a:r>
          </a:p>
        </p:txBody>
      </p:sp>
      <p:cxnSp>
        <p:nvCxnSpPr>
          <p:cNvPr id="40" name="Łącznik łamany 39"/>
          <p:cNvCxnSpPr>
            <a:stCxn id="8" idx="0"/>
            <a:endCxn id="5" idx="3"/>
          </p:cNvCxnSpPr>
          <p:nvPr/>
        </p:nvCxnSpPr>
        <p:spPr>
          <a:xfrm rot="16200000" flipV="1">
            <a:off x="6390119" y="2582823"/>
            <a:ext cx="540226" cy="187220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Schemat blokowy: terminator 9"/>
          <p:cNvSpPr/>
          <p:nvPr/>
        </p:nvSpPr>
        <p:spPr>
          <a:xfrm>
            <a:off x="1799472" y="980728"/>
            <a:ext cx="2448272" cy="504056"/>
          </a:xfrm>
          <a:prstGeom prst="flowChartTermina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MA - 0</a:t>
            </a:r>
            <a:endParaRPr lang="pl-PL" dirty="0"/>
          </a:p>
        </p:txBody>
      </p:sp>
      <p:sp>
        <p:nvSpPr>
          <p:cNvPr id="17" name="Schemat blokowy: terminator 16"/>
          <p:cNvSpPr/>
          <p:nvPr/>
        </p:nvSpPr>
        <p:spPr>
          <a:xfrm>
            <a:off x="5918848" y="6417680"/>
            <a:ext cx="3354976" cy="432048"/>
          </a:xfrm>
          <a:prstGeom prst="flowChartTermina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Lokalne przeszukiwanie</a:t>
            </a:r>
            <a:endParaRPr lang="pl-PL" dirty="0"/>
          </a:p>
        </p:txBody>
      </p:sp>
      <p:sp>
        <p:nvSpPr>
          <p:cNvPr id="18" name="Schemat blokowy: terminator 17"/>
          <p:cNvSpPr/>
          <p:nvPr/>
        </p:nvSpPr>
        <p:spPr>
          <a:xfrm>
            <a:off x="5508104" y="2746648"/>
            <a:ext cx="2448272" cy="467885"/>
          </a:xfrm>
          <a:prstGeom prst="flowChartTermina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MA - 1</a:t>
            </a:r>
            <a:endParaRPr lang="pl-PL" dirty="0"/>
          </a:p>
        </p:txBody>
      </p:sp>
      <p:sp>
        <p:nvSpPr>
          <p:cNvPr id="19" name="Schemat blokowy: terminator 18"/>
          <p:cNvSpPr/>
          <p:nvPr/>
        </p:nvSpPr>
        <p:spPr>
          <a:xfrm>
            <a:off x="1907704" y="5265400"/>
            <a:ext cx="2448272" cy="395848"/>
          </a:xfrm>
          <a:prstGeom prst="flowChartTermina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MA - 2</a:t>
            </a:r>
            <a:endParaRPr lang="pl-PL" dirty="0"/>
          </a:p>
        </p:txBody>
      </p:sp>
      <p:sp>
        <p:nvSpPr>
          <p:cNvPr id="20" name="Schemat blokowy: terminator 19"/>
          <p:cNvSpPr/>
          <p:nvPr/>
        </p:nvSpPr>
        <p:spPr>
          <a:xfrm>
            <a:off x="387476" y="6353944"/>
            <a:ext cx="1548392" cy="504056"/>
          </a:xfrm>
          <a:prstGeom prst="flowChartTermina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MA - 4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217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Lokalne przeszukiwanie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896544"/>
          </a:xfrm>
        </p:spPr>
        <p:txBody>
          <a:bodyPr>
            <a:normAutofit lnSpcReduction="10000"/>
          </a:bodyPr>
          <a:lstStyle/>
          <a:p>
            <a:pPr marL="514350" indent="-457200"/>
            <a:r>
              <a:rPr lang="pl-PL" sz="27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Zależy od problemu, które rozwiązuje</a:t>
            </a:r>
          </a:p>
          <a:p>
            <a:pPr marL="514350" indent="-457200"/>
            <a:endParaRPr lang="pl-PL" sz="27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14350" indent="-457200"/>
            <a:r>
              <a:rPr lang="pl-PL" sz="27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Może być umieszczone:</a:t>
            </a:r>
          </a:p>
          <a:p>
            <a:pPr marL="914400" lvl="1" indent="-457200"/>
            <a:r>
              <a:rPr lang="pl-PL" sz="2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na początku w celu wygenerowania potencjalnie lepszej populacji wejściowej (</a:t>
            </a:r>
            <a:r>
              <a:rPr lang="pl-PL" sz="20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before</a:t>
            </a:r>
            <a:r>
              <a:rPr lang="pl-PL" sz="2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</a:t>
            </a:r>
          </a:p>
          <a:p>
            <a:pPr marL="914400" lvl="1" indent="-457200"/>
            <a:endParaRPr lang="pl-PL" sz="20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914400" lvl="1" indent="-457200"/>
            <a:r>
              <a:rPr lang="pl-PL" sz="2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 fazie oceny przystosowania, tuż przed selekcją (</a:t>
            </a:r>
            <a:r>
              <a:rPr lang="pl-PL" sz="20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interleaved</a:t>
            </a:r>
            <a:r>
              <a:rPr lang="pl-PL" sz="2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</a:t>
            </a:r>
          </a:p>
          <a:p>
            <a:pPr marL="914400" lvl="1" indent="-457200"/>
            <a:endParaRPr lang="pl-PL" sz="20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914400" lvl="1" indent="-457200"/>
            <a:r>
              <a:rPr lang="pl-PL" sz="2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po mutacji i krzyżowaniu korzystając z nowego punktu startowego do przeszukiwania (</a:t>
            </a:r>
            <a:r>
              <a:rPr lang="pl-PL" sz="20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interleaved</a:t>
            </a:r>
            <a:r>
              <a:rPr lang="pl-PL" sz="2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</a:t>
            </a:r>
          </a:p>
          <a:p>
            <a:pPr marL="914400" lvl="1" indent="-457200"/>
            <a:endParaRPr lang="pl-PL" sz="20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914400" lvl="1" indent="-457200"/>
            <a:r>
              <a:rPr lang="pl-PL" sz="2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po zakończeniu fazy ewolucyjnej do ostatecznego poprawienia rozwiązania (</a:t>
            </a:r>
            <a:r>
              <a:rPr lang="pl-PL" sz="20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after</a:t>
            </a:r>
            <a:r>
              <a:rPr lang="pl-PL" sz="2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</a:t>
            </a:r>
          </a:p>
          <a:p>
            <a:pPr marL="457200" lvl="1" indent="0">
              <a:buNone/>
            </a:pPr>
            <a:endParaRPr lang="pl-PL" sz="20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57200" lvl="1" indent="0">
              <a:buNone/>
            </a:pPr>
            <a:endParaRPr lang="pl-PL" sz="20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914400" lvl="1" indent="-457200"/>
            <a:endParaRPr lang="pl-PL" sz="20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914400" lvl="1" indent="-457200"/>
            <a:endParaRPr lang="pl-PL" sz="20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929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Początkowa populacja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89654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pl-PL" sz="2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Przykładowe strategie:</a:t>
            </a:r>
          </a:p>
          <a:p>
            <a:pPr marL="457200" lvl="1" indent="0">
              <a:buNone/>
            </a:pPr>
            <a:endParaRPr lang="pl-PL" sz="20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lvl="1">
              <a:buFont typeface="Arial" pitchFamily="34" charset="0"/>
              <a:buChar char="•"/>
            </a:pPr>
            <a:r>
              <a:rPr lang="pl-PL" sz="2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wylosuj N osobników zgodnie z jednorodnym rozkładem i popraw każdego metodą lokalnego przeszukiwania</a:t>
            </a:r>
          </a:p>
          <a:p>
            <a:pPr lvl="1">
              <a:buFont typeface="Arial" pitchFamily="34" charset="0"/>
              <a:buChar char="•"/>
            </a:pPr>
            <a:endParaRPr lang="pl-PL" sz="20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lvl="1">
              <a:buFont typeface="Arial" pitchFamily="34" charset="0"/>
              <a:buChar char="•"/>
            </a:pPr>
            <a:r>
              <a:rPr lang="pl-PL" sz="2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Wylosuj N osobników, popraw lokalnym przeszukiwaniem, wybierz K &lt;&lt; N najlepszych, a pozostałe N – K sklonuj z operatorem mutacji</a:t>
            </a:r>
          </a:p>
          <a:p>
            <a:pPr marL="457200" lvl="1" indent="0">
              <a:buNone/>
            </a:pPr>
            <a:endParaRPr lang="pl-PL" sz="20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lvl="1">
              <a:buFont typeface="Arial" pitchFamily="34" charset="0"/>
              <a:buChar char="•"/>
            </a:pPr>
            <a:r>
              <a:rPr lang="pl-PL" sz="20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</a:t>
            </a:r>
            <a:r>
              <a:rPr lang="pl-PL" sz="2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rzemieszaj losową populacje z rozwiązaniami heurystycznymi (niekoniecznie bardzo dobrze rozwiązującymi problem)</a:t>
            </a:r>
          </a:p>
          <a:p>
            <a:pPr lvl="1">
              <a:buFont typeface="Arial" pitchFamily="34" charset="0"/>
              <a:buChar char="•"/>
            </a:pPr>
            <a:endParaRPr lang="pl-PL" sz="20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57200" lvl="1" indent="0">
              <a:buNone/>
            </a:pPr>
            <a:endParaRPr lang="pl-PL" sz="20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914400" lvl="1" indent="-457200"/>
            <a:endParaRPr lang="pl-PL" sz="20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914400" lvl="1" indent="-457200"/>
            <a:endParaRPr lang="pl-PL" sz="20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146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Lokalne przeszukiwanie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896544"/>
          </a:xfrm>
        </p:spPr>
        <p:txBody>
          <a:bodyPr>
            <a:normAutofit/>
          </a:bodyPr>
          <a:lstStyle/>
          <a:p>
            <a:pPr marL="514350" indent="-457200"/>
            <a:r>
              <a:rPr lang="pl-PL" sz="27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Przeszukiwanie umieszczone wewnątrz (typu </a:t>
            </a:r>
            <a:r>
              <a:rPr lang="pl-PL" sz="27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interleaved</a:t>
            </a:r>
            <a:r>
              <a:rPr lang="pl-PL" sz="27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 musi:</a:t>
            </a:r>
          </a:p>
          <a:p>
            <a:pPr marL="57150" indent="0">
              <a:buNone/>
            </a:pPr>
            <a:endParaRPr lang="pl-PL" sz="22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914400" lvl="1" indent="-457200"/>
            <a:r>
              <a:rPr lang="pl-PL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Operować na kodowaniu chromosomów</a:t>
            </a:r>
          </a:p>
          <a:p>
            <a:pPr marL="457200" lvl="1" indent="0">
              <a:buNone/>
            </a:pPr>
            <a:r>
              <a:rPr lang="pl-PL" sz="20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</a:t>
            </a:r>
            <a:endParaRPr lang="pl-PL" sz="20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57200" lvl="1" indent="0">
              <a:buNone/>
            </a:pPr>
            <a:r>
              <a:rPr lang="pl-PL" sz="2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lub</a:t>
            </a:r>
          </a:p>
          <a:p>
            <a:pPr marL="914400" lvl="1" indent="-457200"/>
            <a:endParaRPr lang="pl-PL" sz="20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914400" lvl="1" indent="-457200"/>
            <a:r>
              <a:rPr lang="pl-PL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Rozkodować chromosom, operować we własnej przestrzeni i zakodować nowy wynik z powrotem jako chromosom</a:t>
            </a:r>
          </a:p>
          <a:p>
            <a:pPr marL="457200" lvl="1" indent="0">
              <a:buNone/>
            </a:pPr>
            <a:endParaRPr lang="pl-PL" sz="16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57200" lvl="1" indent="0">
              <a:buNone/>
            </a:pPr>
            <a:endParaRPr lang="pl-PL" sz="20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57200" lvl="1" indent="0">
              <a:buNone/>
            </a:pPr>
            <a:endParaRPr lang="pl-PL" sz="20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914400" lvl="1" indent="-457200"/>
            <a:endParaRPr lang="pl-PL" sz="20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914400" lvl="1" indent="-457200"/>
            <a:endParaRPr lang="pl-PL" sz="20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958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Lokalne przeszukiwanie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340768"/>
                <a:ext cx="8229600" cy="4896544"/>
              </a:xfrm>
            </p:spPr>
            <p:txBody>
              <a:bodyPr>
                <a:normAutofit/>
              </a:bodyPr>
              <a:lstStyle/>
              <a:p>
                <a:pPr marL="514350" indent="-457200"/>
                <a:r>
                  <a:rPr lang="pl-PL" sz="27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Podejmowane z pewnym prawdopodobieństwem </a:t>
                </a:r>
                <a14:m>
                  <m:oMath xmlns:m="http://schemas.openxmlformats.org/officeDocument/2006/math">
                    <m:r>
                      <a:rPr lang="pl-PL" sz="2700" b="1" i="1" spc="50" smtClean="0">
                        <a:ln w="12700" cmpd="sng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chemeClr val="bg2"/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pl-PL" sz="27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[0,1]</a:t>
                </a:r>
                <a:endParaRPr lang="pl-PL" sz="2200" b="1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endParaRPr>
              </a:p>
              <a:p>
                <a:pPr marL="457200" lvl="1" indent="0">
                  <a:buNone/>
                </a:pPr>
                <a:endParaRPr lang="pl-PL" sz="1600" b="1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endParaRPr>
              </a:p>
              <a:p>
                <a:r>
                  <a:rPr lang="pl-PL" sz="27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Warunkiem końca może być m.in.:</a:t>
                </a:r>
              </a:p>
              <a:p>
                <a:pPr lvl="1"/>
                <a:r>
                  <a:rPr lang="pl-PL" sz="2300" b="1" spc="50" dirty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s</a:t>
                </a:r>
                <a:r>
                  <a:rPr lang="pl-PL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tała ilość iteracji lokalnego przeszukiwania</a:t>
                </a:r>
              </a:p>
              <a:p>
                <a:pPr lvl="1"/>
                <a:r>
                  <a:rPr lang="pl-PL" sz="2300" b="1" spc="50" dirty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s</a:t>
                </a:r>
                <a:r>
                  <a:rPr lang="pl-PL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padek funkcji przystosowania poniżej ustalonego progu</a:t>
                </a:r>
              </a:p>
              <a:p>
                <a:pPr lvl="1"/>
                <a:r>
                  <a:rPr lang="pl-PL" sz="2300" b="1" spc="50" dirty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z</a:t>
                </a:r>
                <a:r>
                  <a:rPr lang="pl-PL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byt duży spadek lub zbyt mały wzrost funkcji przystosowania </a:t>
                </a:r>
              </a:p>
              <a:p>
                <a:pPr lvl="1"/>
                <a:r>
                  <a:rPr lang="pl-PL" sz="2300" b="1" spc="50" dirty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h</a:t>
                </a:r>
                <a:r>
                  <a:rPr lang="pl-PL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eurystyka historyczna</a:t>
                </a:r>
              </a:p>
              <a:p>
                <a:pPr marL="457200" lvl="1" indent="0">
                  <a:buNone/>
                </a:pPr>
                <a:endParaRPr lang="pl-PL" sz="2300" b="1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endParaRPr>
              </a:p>
              <a:p>
                <a:pPr marL="457200" lvl="1" indent="0">
                  <a:buNone/>
                </a:pPr>
                <a:endParaRPr lang="pl-PL" sz="2000" b="1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endParaRPr>
              </a:p>
              <a:p>
                <a:pPr marL="457200" lvl="1" indent="0">
                  <a:buNone/>
                </a:pPr>
                <a:endParaRPr lang="pl-PL" sz="2000" b="1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endParaRPr>
              </a:p>
              <a:p>
                <a:pPr marL="914400" lvl="1" indent="-457200"/>
                <a:endParaRPr lang="pl-PL" sz="2000" b="1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endParaRPr>
              </a:p>
              <a:p>
                <a:pPr marL="914400" lvl="1" indent="-457200"/>
                <a:endParaRPr lang="pl-PL" sz="2000" b="1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340768"/>
                <a:ext cx="8229600" cy="4896544"/>
              </a:xfrm>
              <a:blipFill rotWithShape="1">
                <a:blip r:embed="rId2"/>
                <a:stretch>
                  <a:fillRect l="-1556" t="-161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87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Memetyka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Teoria ewolucji kulturowej zakładająca istnienie jednostki informacji kulturowej zwanej </a:t>
            </a:r>
            <a:r>
              <a:rPr lang="pl-PL" sz="2600" b="1" u="sng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memem</a:t>
            </a:r>
            <a:r>
              <a:rPr lang="pl-PL" sz="26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</a:p>
          <a:p>
            <a:pPr marL="0" indent="0">
              <a:buNone/>
            </a:pPr>
            <a:r>
              <a:rPr lang="pl-PL" sz="26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(np. idei, przekonania, wzorca zachowania)</a:t>
            </a:r>
          </a:p>
          <a:p>
            <a:pPr marL="0" indent="0">
              <a:buNone/>
            </a:pPr>
            <a:endParaRPr lang="pl-PL" sz="26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0" indent="0">
              <a:buNone/>
            </a:pPr>
            <a:endParaRPr lang="pl-PL" sz="26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pl-PL" sz="26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Analogia:</a:t>
            </a:r>
            <a:endParaRPr lang="pl-PL" sz="26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pl-PL" sz="23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l-PL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pl-PL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- jednostka doboru w </a:t>
            </a:r>
            <a:r>
              <a:rPr lang="pl-PL" sz="23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</a:t>
            </a:r>
            <a:r>
              <a:rPr lang="pl-PL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wolucji Darwinowskiej.</a:t>
            </a:r>
          </a:p>
          <a:p>
            <a:r>
              <a:rPr lang="pl-PL" sz="2300" b="1" spc="50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l-PL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pl-PL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– jednostka doboru w ewolucji kulturowej</a:t>
            </a:r>
          </a:p>
          <a:p>
            <a:pPr marL="0" indent="0">
              <a:buNone/>
            </a:pPr>
            <a:endParaRPr lang="pl-PL" sz="26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0" indent="0">
              <a:buNone/>
            </a:pPr>
            <a:endParaRPr lang="pl-PL" sz="26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57200" lvl="1" indent="0">
              <a:buNone/>
            </a:pPr>
            <a:endParaRPr lang="pl-PL" sz="23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951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Lokalne przeszukiwanie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896544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pl-PL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Przeszukiwanie umieszczone wewnątrz może ingerować w operatory krzyżowania i mutacji:</a:t>
            </a:r>
          </a:p>
          <a:p>
            <a:pPr marL="400050"/>
            <a:r>
              <a:rPr lang="pl-PL" sz="23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</a:t>
            </a:r>
            <a:r>
              <a:rPr lang="pl-PL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utacja/krzyżowanie w określonym kierunku.</a:t>
            </a:r>
          </a:p>
          <a:p>
            <a:pPr marL="400050"/>
            <a:endParaRPr lang="pl-PL" sz="23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7150" indent="0">
              <a:buNone/>
            </a:pPr>
            <a:r>
              <a:rPr lang="pl-PL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[</a:t>
            </a:r>
            <a:r>
              <a:rPr lang="pl-PL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Krasnogor</a:t>
            </a:r>
            <a:r>
              <a:rPr lang="pl-PL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2002] – optymalizacja lokalna umieszczona przed selekcją powinna się różnić od tej, która wpływa na operatory:</a:t>
            </a:r>
          </a:p>
          <a:p>
            <a:pPr marL="57150" indent="0">
              <a:buNone/>
            </a:pPr>
            <a:endParaRPr lang="pl-PL" sz="23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00050"/>
            <a:r>
              <a:rPr lang="pl-PL" sz="2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Bardziej efektywne przeszukiwanie przestrzeni </a:t>
            </a:r>
          </a:p>
          <a:p>
            <a:pPr marL="400050"/>
            <a:r>
              <a:rPr lang="pl-PL" sz="20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</a:t>
            </a:r>
            <a:r>
              <a:rPr lang="pl-PL" sz="2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ddzielenie roli mutacji i krzyżowania od lokalnej poprawy</a:t>
            </a:r>
          </a:p>
          <a:p>
            <a:pPr marL="457200" lvl="1" indent="0">
              <a:buNone/>
            </a:pPr>
            <a:endParaRPr lang="pl-PL" sz="20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914400" lvl="1" indent="-457200"/>
            <a:endParaRPr lang="pl-PL" sz="20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914400" lvl="1" indent="-457200"/>
            <a:endParaRPr lang="pl-PL" sz="20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618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NAJNOWSZE TRENDY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1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Założenia uniwersalnej ewolucji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896544"/>
          </a:xfrm>
        </p:spPr>
        <p:txBody>
          <a:bodyPr>
            <a:normAutofit/>
          </a:bodyPr>
          <a:lstStyle/>
          <a:p>
            <a:pPr marL="514350" indent="-457200"/>
            <a:endParaRPr lang="en-US" sz="27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14350" indent="-457200"/>
            <a:endParaRPr lang="en-US" sz="27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14350" indent="-457200"/>
            <a:r>
              <a:rPr lang="pl-PL" sz="27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Zmienność</a:t>
            </a:r>
            <a:r>
              <a:rPr lang="pl-PL" sz="27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</a:t>
            </a:r>
          </a:p>
          <a:p>
            <a:pPr marL="457200" lvl="1" indent="0">
              <a:buNone/>
            </a:pPr>
            <a:endParaRPr lang="pl-PL" sz="27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14350" indent="-457200"/>
            <a:r>
              <a:rPr lang="pl-PL" sz="27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Różnorodność</a:t>
            </a:r>
            <a:endParaRPr lang="en-US" sz="27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7150" indent="0">
              <a:buNone/>
            </a:pPr>
            <a:endParaRPr lang="pl-PL" sz="27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14350" indent="-457200"/>
            <a:r>
              <a:rPr lang="pl-PL" sz="27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Dziedziczenie</a:t>
            </a:r>
            <a:endParaRPr lang="pl-PL" sz="19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2688433" cy="378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27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Założenia uniwersalnej ewolucji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896544"/>
          </a:xfrm>
        </p:spPr>
        <p:txBody>
          <a:bodyPr>
            <a:normAutofit/>
          </a:bodyPr>
          <a:lstStyle/>
          <a:p>
            <a:pPr marL="514350" indent="-457200"/>
            <a:r>
              <a:rPr lang="pl-PL" sz="27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Zmienność:</a:t>
            </a:r>
          </a:p>
          <a:p>
            <a:pPr marL="914400" lvl="1" indent="-457200"/>
            <a:r>
              <a:rPr lang="pl-PL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jako ciągły proces</a:t>
            </a:r>
          </a:p>
          <a:p>
            <a:pPr marL="914400" lvl="1" indent="-457200"/>
            <a:r>
              <a:rPr lang="pl-PL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wynikająca z doboru naturalnego – zmiany ku lepszemu przystosowaniu</a:t>
            </a:r>
          </a:p>
          <a:p>
            <a:pPr marL="514350" indent="-457200"/>
            <a:endParaRPr lang="pl-PL" sz="27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14350" indent="-457200"/>
            <a:r>
              <a:rPr lang="pl-PL" sz="27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Różnorodność genetyczna</a:t>
            </a:r>
          </a:p>
          <a:p>
            <a:pPr marL="514350" indent="-457200"/>
            <a:endParaRPr lang="pl-PL" sz="27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14350" indent="-457200"/>
            <a:r>
              <a:rPr lang="pl-PL" sz="27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Dziedziczenie</a:t>
            </a:r>
            <a:endParaRPr lang="pl-PL" sz="19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914400" lvl="1" indent="-457200"/>
            <a:r>
              <a:rPr lang="pl-PL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 szczególności wszystkie osobniki są ze sobą spokrewnione dzięki wspólnemu przodkowi</a:t>
            </a:r>
          </a:p>
        </p:txBody>
      </p:sp>
    </p:spTree>
    <p:extLst>
      <p:ext uri="{BB962C8B-B14F-4D97-AF65-F5344CB8AC3E}">
        <p14:creationId xmlns:p14="http://schemas.microsoft.com/office/powerpoint/2010/main" val="67857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Założenia uniwersalnej ewolucji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896544"/>
          </a:xfrm>
        </p:spPr>
        <p:txBody>
          <a:bodyPr>
            <a:normAutofit lnSpcReduction="10000"/>
          </a:bodyPr>
          <a:lstStyle/>
          <a:p>
            <a:pPr marL="514350" indent="-457200"/>
            <a:r>
              <a:rPr lang="pl-PL" sz="27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Zmienność:</a:t>
            </a:r>
          </a:p>
          <a:p>
            <a:pPr marL="914400" lvl="1" indent="-457200"/>
            <a:r>
              <a:rPr lang="pl-PL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jako ciągły proces</a:t>
            </a:r>
          </a:p>
          <a:p>
            <a:pPr marL="914400" lvl="1" indent="-457200"/>
            <a:r>
              <a:rPr lang="pl-PL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wynikająca z doboru naturalnego – zmiany ku lepszemu przystosowaniu</a:t>
            </a:r>
          </a:p>
          <a:p>
            <a:pPr marL="514350" indent="-457200"/>
            <a:endParaRPr lang="pl-PL" sz="27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14350" indent="-457200"/>
            <a:r>
              <a:rPr lang="pl-PL" sz="27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Różnorodność </a:t>
            </a:r>
            <a:r>
              <a:rPr lang="pl-PL" sz="27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genetyczna</a:t>
            </a:r>
            <a:endParaRPr lang="en-US" sz="27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914400" lvl="1" indent="-457200"/>
            <a:r>
              <a:rPr lang="en-US" sz="2300" b="1" spc="50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mplikuje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zdolność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do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nabywania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nowych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cech</a:t>
            </a:r>
            <a:endParaRPr lang="en-US" sz="23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914400" lvl="1" indent="-457200"/>
            <a:r>
              <a:rPr lang="en-US" sz="2300" b="1" spc="50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ynika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z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różnych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potrzeb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przystosowania</a:t>
            </a:r>
            <a:endParaRPr lang="pl-PL" sz="23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14350" indent="-457200"/>
            <a:endParaRPr lang="pl-PL" sz="27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14350" indent="-457200"/>
            <a:r>
              <a:rPr lang="pl-PL" sz="27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Dziedziczenie</a:t>
            </a:r>
            <a:endParaRPr lang="pl-PL" sz="19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914400" lvl="1" indent="-457200"/>
            <a:r>
              <a:rPr lang="pl-PL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 szczególności wszystkie osobniki są ze sobą spokrewnione dzięki wspólnemu przodkowi</a:t>
            </a:r>
          </a:p>
        </p:txBody>
      </p:sp>
    </p:spTree>
    <p:extLst>
      <p:ext uri="{BB962C8B-B14F-4D97-AF65-F5344CB8AC3E}">
        <p14:creationId xmlns:p14="http://schemas.microsoft.com/office/powerpoint/2010/main" val="279461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Najnowsze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trendy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896544"/>
          </a:xfrm>
        </p:spPr>
        <p:txBody>
          <a:bodyPr>
            <a:normAutofit/>
          </a:bodyPr>
          <a:lstStyle/>
          <a:p>
            <a:pPr marL="400050"/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Materiał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memetyczny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jest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zakodowany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i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umieszczenie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w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części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genotypu</a:t>
            </a:r>
            <a:endParaRPr lang="en-US" sz="23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7150" indent="0">
              <a:buNone/>
            </a:pP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</a:t>
            </a:r>
          </a:p>
          <a:p>
            <a:pPr marL="400050"/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Lokalna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procedura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poprawy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implikowana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jest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przez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zakodowany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mem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</a:p>
          <a:p>
            <a:pPr marL="400050"/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Mem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jest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oceniany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(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nagradzany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lub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karany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jeśli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procedura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którą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generuje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zwiększa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przystosowanie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osobnika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</a:p>
          <a:p>
            <a:pPr marL="400050"/>
            <a:endParaRPr lang="en-US" sz="23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00050"/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Część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genotypu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zawierająca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mem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niezależnie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podlegają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dziedziczeniu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oraz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(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opcjonalnie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operatorom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ewolucji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</a:p>
          <a:p>
            <a:pPr marL="57150" indent="0">
              <a:buNone/>
            </a:pPr>
            <a:endParaRPr lang="en-US" sz="23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057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Najnowsze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trendy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896544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800" b="1" u="sng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 </a:t>
            </a:r>
            <a:r>
              <a:rPr lang="en-US" sz="2800" b="1" u="sng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generacja</a:t>
            </a:r>
            <a:r>
              <a:rPr lang="en-US" sz="2800" b="1" u="sng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</a:t>
            </a:r>
          </a:p>
          <a:p>
            <a:pPr marL="57150" indent="0">
              <a:buNone/>
            </a:pP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Statyczna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znana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a priori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metoda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lokalnej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poprawy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</a:p>
          <a:p>
            <a:pPr marL="400050"/>
            <a:endParaRPr lang="en-US" sz="23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7150" indent="0">
              <a:buNone/>
            </a:pPr>
            <a:r>
              <a:rPr lang="en-US" sz="2800" b="1" u="sng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 </a:t>
            </a:r>
            <a:r>
              <a:rPr lang="en-US" sz="2800" b="1" u="sng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generacja</a:t>
            </a:r>
            <a:r>
              <a:rPr lang="en-US" sz="2800" b="1" u="sng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</a:t>
            </a:r>
          </a:p>
          <a:p>
            <a:pPr marL="57150" indent="0">
              <a:buNone/>
            </a:pP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Ewoluująca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znana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a priori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metoda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lokalnej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poprawy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</a:p>
          <a:p>
            <a:pPr marL="57150" indent="0">
              <a:buNone/>
            </a:pPr>
            <a:endParaRPr lang="en-US" sz="23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7150" indent="0">
              <a:buNone/>
            </a:pPr>
            <a:r>
              <a:rPr lang="en-US" sz="2800" b="1" u="sng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 </a:t>
            </a:r>
            <a:r>
              <a:rPr lang="en-US" sz="2800" b="1" u="sng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generacja</a:t>
            </a:r>
            <a:r>
              <a:rPr lang="en-US" sz="2800" b="1" u="sng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</a:t>
            </a:r>
          </a:p>
          <a:p>
            <a:pPr marL="57150" indent="0">
              <a:buNone/>
            </a:pP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Ewoluująca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i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samoucząca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się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metoda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lokalnej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poprawy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</a:p>
          <a:p>
            <a:pPr marL="57150" indent="0">
              <a:buNone/>
            </a:pPr>
            <a:r>
              <a:rPr lang="en-US" sz="2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(w ten </a:t>
            </a:r>
            <a:r>
              <a:rPr lang="en-US" sz="20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sposób</a:t>
            </a:r>
            <a:r>
              <a:rPr lang="en-US" sz="2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0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spełnienie</a:t>
            </a:r>
            <a:r>
              <a:rPr lang="en-US" sz="2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0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warunków</a:t>
            </a:r>
            <a:r>
              <a:rPr lang="en-US" sz="2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0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uniwersalnej</a:t>
            </a:r>
            <a:r>
              <a:rPr lang="en-US" sz="2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0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ewolucji</a:t>
            </a:r>
            <a:r>
              <a:rPr lang="en-US" sz="2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</a:t>
            </a:r>
            <a:endParaRPr lang="en-US" sz="20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089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Dwa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modele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dziedziczenia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896544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Lamarkianizm</a:t>
            </a:r>
            <a:endParaRPr lang="en-US" sz="28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14350" indent="-457200"/>
            <a:r>
              <a:rPr lang="en-US" sz="2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Osobniki</a:t>
            </a:r>
            <a:r>
              <a:rPr lang="en-US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bezpośrednio</a:t>
            </a:r>
            <a:r>
              <a:rPr lang="en-US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przekazują</a:t>
            </a:r>
            <a:r>
              <a:rPr lang="en-US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swoje</a:t>
            </a:r>
            <a:r>
              <a:rPr lang="en-US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chechy</a:t>
            </a:r>
            <a:r>
              <a:rPr lang="en-US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memetyczne</a:t>
            </a:r>
            <a:r>
              <a:rPr lang="en-US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potomstwu</a:t>
            </a:r>
            <a:r>
              <a:rPr lang="en-US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</a:p>
          <a:p>
            <a:pPr marL="514350" indent="-457200"/>
            <a:endParaRPr lang="en-US" sz="28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7150" indent="0">
              <a:buNone/>
            </a:pPr>
            <a:r>
              <a:rPr lang="en-US" sz="2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Baldwinizm</a:t>
            </a:r>
            <a:endParaRPr lang="en-US" sz="28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14350" indent="-457200"/>
            <a:r>
              <a:rPr lang="en-US" sz="2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Cześć</a:t>
            </a:r>
            <a:r>
              <a:rPr lang="en-US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genotypu</a:t>
            </a:r>
            <a:r>
              <a:rPr lang="en-US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związana</a:t>
            </a:r>
            <a:r>
              <a:rPr lang="en-US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z </a:t>
            </a:r>
            <a:r>
              <a:rPr lang="en-US" sz="2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memami</a:t>
            </a:r>
            <a:r>
              <a:rPr lang="en-US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nie</a:t>
            </a:r>
            <a:r>
              <a:rPr lang="en-US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jest </a:t>
            </a:r>
            <a:r>
              <a:rPr lang="en-US" sz="2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przekazywana</a:t>
            </a:r>
            <a:r>
              <a:rPr lang="en-US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  <a:r>
              <a:rPr lang="en-US" sz="2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Zamiast</a:t>
            </a:r>
            <a:r>
              <a:rPr lang="en-US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tego</a:t>
            </a:r>
            <a:r>
              <a:rPr lang="en-US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ocena</a:t>
            </a:r>
            <a:r>
              <a:rPr lang="en-US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przystosowania</a:t>
            </a:r>
            <a:r>
              <a:rPr lang="en-US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potomka</a:t>
            </a:r>
            <a:r>
              <a:rPr lang="en-US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jest </a:t>
            </a:r>
            <a:r>
              <a:rPr lang="en-US" sz="2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wynikiem</a:t>
            </a:r>
            <a:r>
              <a:rPr lang="en-US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lokalnej</a:t>
            </a:r>
            <a:r>
              <a:rPr lang="en-US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optymalizacji</a:t>
            </a:r>
            <a:r>
              <a:rPr lang="en-US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rodzica</a:t>
            </a:r>
            <a:r>
              <a:rPr lang="en-US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</a:p>
          <a:p>
            <a:pPr marL="400050"/>
            <a:endParaRPr lang="en-US" sz="20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121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 z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tego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wynika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896544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Lamarkianizm</a:t>
            </a:r>
            <a:endParaRPr lang="en-US" sz="28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14350" indent="-457200"/>
            <a:r>
              <a:rPr lang="en-US" sz="2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Procedura</a:t>
            </a:r>
            <a:r>
              <a:rPr lang="en-US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lokalnej</a:t>
            </a:r>
            <a:r>
              <a:rPr lang="en-US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poprawy</a:t>
            </a:r>
            <a:r>
              <a:rPr lang="en-US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uczy</a:t>
            </a:r>
            <a:r>
              <a:rPr lang="en-US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się</a:t>
            </a:r>
            <a:r>
              <a:rPr lang="en-US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dla</a:t>
            </a:r>
            <a:r>
              <a:rPr lang="en-US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każdej</a:t>
            </a:r>
            <a:r>
              <a:rPr lang="en-US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linii</a:t>
            </a:r>
            <a:r>
              <a:rPr lang="en-US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osobników</a:t>
            </a:r>
            <a:r>
              <a:rPr lang="en-US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</a:p>
          <a:p>
            <a:pPr marL="514350" indent="-457200"/>
            <a:endParaRPr lang="en-US" sz="28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7150" indent="0">
              <a:buNone/>
            </a:pPr>
            <a:r>
              <a:rPr lang="en-US" sz="2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Baldwinizm</a:t>
            </a:r>
            <a:endParaRPr lang="en-US" sz="28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14350" indent="-457200"/>
            <a:r>
              <a:rPr lang="en-US" sz="2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Procedura</a:t>
            </a:r>
            <a:r>
              <a:rPr lang="en-US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lokalnej</a:t>
            </a:r>
            <a:r>
              <a:rPr lang="en-US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poprawy</a:t>
            </a:r>
            <a:r>
              <a:rPr lang="en-US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nadaje</a:t>
            </a:r>
            <a:r>
              <a:rPr lang="en-US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kierunek</a:t>
            </a:r>
            <a:r>
              <a:rPr lang="en-US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ewolucji</a:t>
            </a:r>
            <a:r>
              <a:rPr lang="en-US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(w </a:t>
            </a:r>
            <a:r>
              <a:rPr lang="en-US" sz="2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klasycznym</a:t>
            </a:r>
            <a:r>
              <a:rPr lang="en-US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sensie</a:t>
            </a:r>
            <a:r>
              <a:rPr lang="en-US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).</a:t>
            </a:r>
          </a:p>
          <a:p>
            <a:pPr marL="400050"/>
            <a:endParaRPr lang="en-US" sz="20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159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ZASTOSOWANIA</a:t>
            </a:r>
            <a:br>
              <a:rPr lang="pl-PL" dirty="0" smtClean="0"/>
            </a:br>
            <a:r>
              <a:rPr lang="pl-PL" dirty="0" smtClean="0"/>
              <a:t>ALGORYTMÓW MEMETYCZNYCH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50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Memetyka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Teoria ewolucji kulturowej zakładająca istnienie jednostki informacji kulturowej zwanej </a:t>
            </a:r>
            <a:r>
              <a:rPr lang="pl-PL" sz="2600" b="1" u="sng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memem</a:t>
            </a:r>
            <a:r>
              <a:rPr lang="pl-PL" sz="26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</a:p>
          <a:p>
            <a:pPr marL="0" indent="0">
              <a:buNone/>
            </a:pPr>
            <a:r>
              <a:rPr lang="pl-PL" sz="26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(np. idei, przekonania, wzorca zachowania)</a:t>
            </a:r>
          </a:p>
          <a:p>
            <a:pPr marL="0" indent="0">
              <a:buNone/>
            </a:pPr>
            <a:endParaRPr lang="pl-PL" sz="26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0" indent="0">
              <a:buNone/>
            </a:pPr>
            <a:endParaRPr lang="pl-PL" sz="26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pl-PL" sz="26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Mem</a:t>
            </a:r>
            <a:r>
              <a:rPr lang="pl-PL" sz="26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zwany jest również jednostką imitacji.</a:t>
            </a:r>
          </a:p>
          <a:p>
            <a:pPr marL="0" indent="0">
              <a:buNone/>
            </a:pPr>
            <a:endParaRPr lang="pl-PL" sz="26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0" indent="0">
              <a:buNone/>
            </a:pPr>
            <a:endParaRPr lang="pl-PL" sz="26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0" indent="0">
              <a:buNone/>
            </a:pPr>
            <a:endParaRPr lang="pl-PL" sz="26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57200" lvl="1" indent="0">
              <a:buNone/>
            </a:pPr>
            <a:endParaRPr lang="pl-PL" sz="23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8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Zastosowania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algorytmów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memetycznych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896544"/>
          </a:xfrm>
        </p:spPr>
        <p:txBody>
          <a:bodyPr>
            <a:normAutofit/>
          </a:bodyPr>
          <a:lstStyle/>
          <a:p>
            <a:pPr marL="400050"/>
            <a:r>
              <a:rPr lang="en-US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Klasyczne</a:t>
            </a:r>
            <a:r>
              <a:rPr lang="en-US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problemy</a:t>
            </a:r>
            <a:r>
              <a:rPr lang="en-US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kombinatoryczne</a:t>
            </a:r>
            <a:r>
              <a:rPr lang="en-US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w </a:t>
            </a:r>
            <a:r>
              <a:rPr lang="en-US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szczególności</a:t>
            </a:r>
            <a:r>
              <a:rPr lang="en-US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problemy</a:t>
            </a:r>
            <a:r>
              <a:rPr lang="en-US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z </a:t>
            </a:r>
            <a:r>
              <a:rPr lang="en-US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klasy</a:t>
            </a:r>
            <a:r>
              <a:rPr lang="en-US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NP</a:t>
            </a:r>
          </a:p>
          <a:p>
            <a:pPr marL="57150" indent="0">
              <a:buNone/>
            </a:pPr>
            <a:endParaRPr lang="en-US" sz="24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7150" indent="0">
              <a:buNone/>
            </a:pPr>
            <a:r>
              <a:rPr lang="en-US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między</a:t>
            </a:r>
            <a:r>
              <a:rPr lang="en-US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innymi</a:t>
            </a:r>
            <a:r>
              <a:rPr lang="en-US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</a:t>
            </a:r>
          </a:p>
          <a:p>
            <a:pPr marL="800100" lvl="1"/>
            <a:r>
              <a:rPr lang="en-US" sz="1900" b="1" spc="50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</a:t>
            </a:r>
            <a:r>
              <a:rPr lang="en-US" sz="19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odziały</a:t>
            </a:r>
            <a:r>
              <a:rPr lang="en-US" sz="19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19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grafowe</a:t>
            </a:r>
            <a:endParaRPr lang="en-US" sz="19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800100" lvl="1"/>
            <a:r>
              <a:rPr lang="en-US" sz="19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</a:t>
            </a:r>
            <a:r>
              <a:rPr lang="en-US" sz="19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roblem </a:t>
            </a:r>
            <a:r>
              <a:rPr lang="en-US" sz="19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plecakowy</a:t>
            </a:r>
            <a:r>
              <a:rPr lang="en-US" sz="19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(</a:t>
            </a:r>
            <a:r>
              <a:rPr lang="en-US" sz="19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oraz</a:t>
            </a:r>
            <a:r>
              <a:rPr lang="en-US" sz="19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19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decyzyjny</a:t>
            </a:r>
            <a:r>
              <a:rPr lang="en-US" sz="19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problem </a:t>
            </a:r>
            <a:r>
              <a:rPr lang="en-US" sz="19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plecakowy</a:t>
            </a:r>
            <a:r>
              <a:rPr lang="en-US" sz="19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</a:t>
            </a:r>
          </a:p>
          <a:p>
            <a:pPr marL="800100" lvl="1"/>
            <a:r>
              <a:rPr lang="en-US" sz="19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</a:t>
            </a:r>
            <a:r>
              <a:rPr lang="en-US" sz="19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roblem </a:t>
            </a:r>
            <a:r>
              <a:rPr lang="en-US" sz="19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komiwojażera</a:t>
            </a:r>
            <a:endParaRPr lang="en-US" sz="19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800100" lvl="1"/>
            <a:r>
              <a:rPr lang="en-US" sz="19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marszrutyzacja</a:t>
            </a:r>
            <a:endParaRPr lang="en-US" sz="19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800100" lvl="1"/>
            <a:r>
              <a:rPr lang="en-US" sz="1900" b="1" spc="50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z</a:t>
            </a:r>
            <a:r>
              <a:rPr lang="en-US" sz="19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najdowanie</a:t>
            </a:r>
            <a:r>
              <a:rPr lang="en-US" sz="19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19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pokrycia</a:t>
            </a:r>
            <a:r>
              <a:rPr lang="en-US" sz="19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19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zbioru</a:t>
            </a:r>
            <a:endParaRPr lang="en-US" sz="19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800100" lvl="1"/>
            <a:r>
              <a:rPr lang="en-US" sz="19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znajdowanie</a:t>
            </a:r>
            <a:r>
              <a:rPr lang="en-US" sz="19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19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największego</a:t>
            </a:r>
            <a:r>
              <a:rPr lang="en-US" sz="19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19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zbioru</a:t>
            </a:r>
            <a:r>
              <a:rPr lang="en-US" sz="19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19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niezależnego</a:t>
            </a:r>
            <a:endParaRPr lang="en-US" sz="19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800100" lvl="1"/>
            <a:r>
              <a:rPr lang="en-US" sz="1900" b="1" spc="50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</a:t>
            </a:r>
            <a:r>
              <a:rPr lang="en-US" sz="19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olorowanie</a:t>
            </a:r>
            <a:r>
              <a:rPr lang="en-US" sz="19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19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grafów</a:t>
            </a:r>
            <a:endParaRPr lang="en-US" sz="19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7150" indent="0">
              <a:buNone/>
            </a:pP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...</a:t>
            </a:r>
          </a:p>
          <a:p>
            <a:pPr marL="514350" indent="-457200"/>
            <a:endParaRPr lang="pl-PL" sz="23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193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Zastosowania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algorytmów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memetycznych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896544"/>
          </a:xfrm>
        </p:spPr>
        <p:txBody>
          <a:bodyPr>
            <a:normAutofit/>
          </a:bodyPr>
          <a:lstStyle/>
          <a:p>
            <a:pPr marL="57150" indent="0">
              <a:buNone/>
            </a:pPr>
            <a:endParaRPr lang="en-US" sz="24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00050"/>
            <a:r>
              <a:rPr lang="en-US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Optymalizacja</a:t>
            </a:r>
            <a:r>
              <a:rPr lang="en-US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wielokryterialna</a:t>
            </a:r>
            <a:endParaRPr lang="en-US" sz="24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00050"/>
            <a:endParaRPr lang="en-US" sz="24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00050"/>
            <a:r>
              <a:rPr lang="en-US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Znajdowanie</a:t>
            </a:r>
            <a:r>
              <a:rPr lang="en-US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drogi</a:t>
            </a:r>
            <a:r>
              <a:rPr lang="en-US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(</a:t>
            </a:r>
            <a:r>
              <a:rPr lang="en-US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np</a:t>
            </a:r>
            <a:r>
              <a:rPr lang="en-US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  <a:r>
              <a:rPr lang="en-US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trasy</a:t>
            </a:r>
            <a:r>
              <a:rPr lang="en-US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robotów</a:t>
            </a:r>
            <a:r>
              <a:rPr lang="en-US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mobilnych</a:t>
            </a:r>
            <a:r>
              <a:rPr lang="en-US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</a:t>
            </a:r>
          </a:p>
          <a:p>
            <a:pPr marL="400050"/>
            <a:endParaRPr lang="en-US" sz="24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00050"/>
            <a:r>
              <a:rPr lang="en-US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Optymalizacja</a:t>
            </a:r>
            <a:r>
              <a:rPr lang="en-US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kształtu</a:t>
            </a:r>
            <a:r>
              <a:rPr lang="en-US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 </a:t>
            </a:r>
            <a:r>
              <a:rPr lang="en-US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projektowaniu</a:t>
            </a:r>
            <a:r>
              <a:rPr lang="en-US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(</a:t>
            </a:r>
            <a:r>
              <a:rPr lang="en-US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np</a:t>
            </a:r>
            <a:r>
              <a:rPr lang="en-US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  <a:r>
              <a:rPr lang="en-US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częsci</a:t>
            </a:r>
            <a:r>
              <a:rPr lang="en-US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samolotów</a:t>
            </a:r>
            <a:r>
              <a:rPr lang="en-US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en-US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kalibracja</a:t>
            </a:r>
            <a:r>
              <a:rPr lang="en-US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silników</a:t>
            </a:r>
            <a:r>
              <a:rPr lang="en-US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</a:t>
            </a:r>
          </a:p>
          <a:p>
            <a:pPr marL="514350" indent="-457200"/>
            <a:endParaRPr lang="en-US" sz="24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00050"/>
            <a:r>
              <a:rPr lang="en-US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Projektowanie</a:t>
            </a:r>
            <a:r>
              <a:rPr lang="en-US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obwodów</a:t>
            </a:r>
            <a:r>
              <a:rPr lang="en-US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elektrycznych</a:t>
            </a:r>
            <a:r>
              <a:rPr lang="en-US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en-US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redukcja</a:t>
            </a:r>
            <a:r>
              <a:rPr lang="en-US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złożoności</a:t>
            </a:r>
            <a:r>
              <a:rPr lang="en-US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i </a:t>
            </a:r>
            <a:r>
              <a:rPr lang="en-US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kosztu</a:t>
            </a:r>
            <a:endParaRPr lang="en-US" sz="24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7150" indent="0">
              <a:buNone/>
            </a:pPr>
            <a:endParaRPr lang="en-US" sz="23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14350" indent="-457200"/>
            <a:endParaRPr lang="en-US" sz="23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14350" indent="-457200"/>
            <a:endParaRPr lang="pl-PL" sz="23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798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Zastosowania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algorytmów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memetycznych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896544"/>
          </a:xfrm>
        </p:spPr>
        <p:txBody>
          <a:bodyPr>
            <a:normAutofit/>
          </a:bodyPr>
          <a:lstStyle/>
          <a:p>
            <a:pPr marL="400050"/>
            <a:endParaRPr lang="en-US" sz="24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00050"/>
            <a:r>
              <a:rPr lang="en-US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Harmonogrowanie</a:t>
            </a:r>
            <a:r>
              <a:rPr lang="en-US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zadań</a:t>
            </a:r>
            <a:endParaRPr lang="en-US" sz="24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7150" indent="0">
              <a:buNone/>
            </a:pPr>
            <a:r>
              <a:rPr lang="en-US" sz="24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(scheduling)</a:t>
            </a:r>
          </a:p>
          <a:p>
            <a:pPr marL="57150" indent="0">
              <a:buNone/>
            </a:pPr>
            <a:endParaRPr lang="en-US" sz="24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00050"/>
            <a:r>
              <a:rPr lang="en-US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Optymalne</a:t>
            </a:r>
            <a:r>
              <a:rPr lang="en-US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systemy</a:t>
            </a:r>
            <a:r>
              <a:rPr lang="en-US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sterujące</a:t>
            </a:r>
            <a:endParaRPr lang="en-US" sz="24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00050"/>
            <a:endParaRPr lang="en-US" sz="24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00050"/>
            <a:r>
              <a:rPr lang="en-US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Opracowywanie</a:t>
            </a:r>
            <a:r>
              <a:rPr lang="en-US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struktur</a:t>
            </a:r>
            <a:r>
              <a:rPr lang="en-US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atomowych</a:t>
            </a:r>
            <a:r>
              <a:rPr lang="en-US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i </a:t>
            </a:r>
            <a:r>
              <a:rPr lang="en-US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molekularnych</a:t>
            </a:r>
            <a:endParaRPr lang="en-US" sz="24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00050"/>
            <a:endParaRPr lang="en-US" sz="24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00050"/>
            <a:r>
              <a:rPr lang="en-US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Uczenie</a:t>
            </a:r>
            <a:r>
              <a:rPr lang="en-US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maszynowe</a:t>
            </a:r>
            <a:r>
              <a:rPr lang="en-US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en-US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uczenie</a:t>
            </a:r>
            <a:r>
              <a:rPr lang="en-US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sieci</a:t>
            </a:r>
            <a:r>
              <a:rPr lang="en-US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neuronowych</a:t>
            </a:r>
            <a:endParaRPr lang="en-US" sz="24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14350" indent="-457200"/>
            <a:endParaRPr lang="en-US" sz="23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14350" indent="-457200"/>
            <a:endParaRPr lang="en-US" sz="23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14350" indent="-457200"/>
            <a:endParaRPr lang="pl-PL" sz="23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586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Zastosowania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algorytmów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memetycznych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896544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[H</a:t>
            </a:r>
            <a:r>
              <a:rPr lang="en-US" sz="22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  <a:r>
              <a:rPr lang="en-US" sz="2200" b="1" spc="50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Ishibuchi</a:t>
            </a:r>
            <a:r>
              <a:rPr lang="en-US" sz="22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T. Yoshida, and T. </a:t>
            </a:r>
            <a:r>
              <a:rPr lang="en-US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Murata:</a:t>
            </a:r>
          </a:p>
          <a:p>
            <a:pPr marL="57150" indent="0">
              <a:buNone/>
            </a:pPr>
            <a:r>
              <a:rPr lang="en-US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“Balance </a:t>
            </a:r>
            <a:r>
              <a:rPr lang="en-US" sz="22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between genetic search and </a:t>
            </a:r>
            <a:r>
              <a:rPr lang="en-US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local </a:t>
            </a:r>
            <a:r>
              <a:rPr lang="en-US" sz="22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search in </a:t>
            </a:r>
            <a:r>
              <a:rPr lang="en-US" sz="2200" b="1" spc="50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memetic</a:t>
            </a:r>
            <a:r>
              <a:rPr lang="en-US" sz="22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algorithms for </a:t>
            </a:r>
            <a:r>
              <a:rPr lang="en-US" sz="2200" b="1" spc="50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multiobjective</a:t>
            </a:r>
            <a:r>
              <a:rPr lang="en-US" sz="22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permutation </a:t>
            </a:r>
            <a:r>
              <a:rPr lang="en-US" sz="2200" b="1" spc="50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flowshop</a:t>
            </a:r>
            <a:r>
              <a:rPr lang="en-US" sz="22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scheduling”</a:t>
            </a:r>
          </a:p>
          <a:p>
            <a:pPr marL="57150" indent="0">
              <a:buNone/>
            </a:pPr>
            <a:r>
              <a:rPr lang="en-US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‖ </a:t>
            </a:r>
            <a:r>
              <a:rPr lang="en-US" sz="22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IEEE Transaction on Evolutionary Computation, vol. 7, no. 2, pp. </a:t>
            </a:r>
            <a:r>
              <a:rPr lang="en-US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204-223</a:t>
            </a:r>
            <a:r>
              <a:rPr lang="en-US" sz="22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2003</a:t>
            </a:r>
            <a:r>
              <a:rPr lang="en-US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.]</a:t>
            </a:r>
          </a:p>
          <a:p>
            <a:pPr marL="57150" indent="0">
              <a:buNone/>
            </a:pPr>
            <a:endParaRPr lang="en-US" sz="23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7150" indent="0">
              <a:buNone/>
            </a:pPr>
            <a:r>
              <a:rPr lang="en-US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[T</a:t>
            </a:r>
            <a:r>
              <a:rPr lang="en-US" sz="22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  <a:r>
              <a:rPr lang="en-US" sz="2200" b="1" spc="50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Ke</a:t>
            </a:r>
            <a:r>
              <a:rPr lang="en-US" sz="22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M. Yi, and Y. </a:t>
            </a:r>
            <a:r>
              <a:rPr lang="en-US" sz="22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Xin</a:t>
            </a:r>
            <a:r>
              <a:rPr lang="en-US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 </a:t>
            </a:r>
          </a:p>
          <a:p>
            <a:pPr marL="57150" indent="0">
              <a:buNone/>
            </a:pPr>
            <a:r>
              <a:rPr lang="en-US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“</a:t>
            </a:r>
            <a:r>
              <a:rPr lang="en-US" sz="22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Memetic</a:t>
            </a:r>
            <a:r>
              <a:rPr lang="en-US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2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Algorithm With Extended Neighborhood </a:t>
            </a:r>
            <a:r>
              <a:rPr lang="en-US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Search </a:t>
            </a:r>
            <a:r>
              <a:rPr lang="en-US" sz="22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for Capacitated Arc Routing </a:t>
            </a:r>
            <a:r>
              <a:rPr lang="en-US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Problems”,</a:t>
            </a:r>
          </a:p>
          <a:p>
            <a:pPr marL="57150" indent="0">
              <a:buNone/>
            </a:pPr>
            <a:r>
              <a:rPr lang="en-US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‖ </a:t>
            </a:r>
            <a:r>
              <a:rPr lang="en-US" sz="22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IEEE Transactions on </a:t>
            </a:r>
            <a:r>
              <a:rPr lang="en-US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Evolutionary </a:t>
            </a:r>
            <a:r>
              <a:rPr lang="en-US" sz="22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Computation, vol. 13, no. 5, pp. 1151-1166, 2009</a:t>
            </a:r>
            <a:r>
              <a:rPr lang="en-US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.] </a:t>
            </a:r>
          </a:p>
          <a:p>
            <a:pPr marL="514350" indent="-457200"/>
            <a:endParaRPr lang="pl-PL" sz="23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487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Zastosowania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algorytmów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memetycznych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896544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[</a:t>
            </a:r>
            <a:r>
              <a:rPr lang="pl-PL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</a:t>
            </a:r>
            <a:r>
              <a:rPr lang="pl-PL" sz="22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  <a:r>
              <a:rPr lang="pl-PL" sz="2200" b="1" spc="50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Caponio</a:t>
            </a:r>
            <a:r>
              <a:rPr lang="pl-PL" sz="22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G. L. </a:t>
            </a:r>
            <a:r>
              <a:rPr lang="pl-PL" sz="2200" b="1" spc="50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Cascella</a:t>
            </a:r>
            <a:r>
              <a:rPr lang="pl-PL" sz="22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F. </a:t>
            </a:r>
            <a:r>
              <a:rPr lang="pl-PL" sz="2200" b="1" spc="50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Neri</a:t>
            </a:r>
            <a:r>
              <a:rPr lang="pl-PL" sz="22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N. </a:t>
            </a:r>
            <a:r>
              <a:rPr lang="pl-PL" sz="2200" b="1" spc="50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Salvatore</a:t>
            </a:r>
            <a:r>
              <a:rPr lang="pl-PL" sz="22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and M. </a:t>
            </a:r>
            <a:r>
              <a:rPr lang="pl-PL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Sumner</a:t>
            </a:r>
            <a:r>
              <a:rPr lang="en-US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</a:t>
            </a:r>
          </a:p>
          <a:p>
            <a:pPr marL="57150" indent="0">
              <a:buNone/>
            </a:pPr>
            <a:r>
              <a:rPr lang="en-US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“</a:t>
            </a:r>
            <a:r>
              <a:rPr lang="pl-PL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 </a:t>
            </a:r>
            <a:r>
              <a:rPr lang="pl-PL" sz="22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Fast </a:t>
            </a:r>
            <a:r>
              <a:rPr lang="pl-PL" sz="22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Adaptive</a:t>
            </a:r>
            <a:r>
              <a:rPr lang="pl-PL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pl-PL" sz="2200" b="1" spc="50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Memetic</a:t>
            </a:r>
            <a:r>
              <a:rPr lang="pl-PL" sz="22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pl-PL" sz="2200" b="1" spc="50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Algorithm</a:t>
            </a:r>
            <a:r>
              <a:rPr lang="pl-PL" sz="22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for Online and </a:t>
            </a:r>
            <a:r>
              <a:rPr lang="pl-PL" sz="2200" b="1" spc="50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Offline</a:t>
            </a:r>
            <a:r>
              <a:rPr lang="pl-PL" sz="22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Control Design of PMSM </a:t>
            </a:r>
            <a:r>
              <a:rPr lang="pl-PL" sz="22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Drives</a:t>
            </a:r>
            <a:r>
              <a:rPr lang="en-US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”</a:t>
            </a:r>
            <a:r>
              <a:rPr lang="pl-PL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</a:t>
            </a:r>
            <a:endParaRPr lang="en-US" sz="22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7150" indent="0">
              <a:buNone/>
            </a:pPr>
            <a:r>
              <a:rPr lang="pl-PL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IEEE </a:t>
            </a:r>
            <a:r>
              <a:rPr lang="pl-PL" sz="2200" b="1" spc="50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Transactions</a:t>
            </a:r>
            <a:r>
              <a:rPr lang="pl-PL" sz="22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on Systems, Man, and </a:t>
            </a:r>
            <a:r>
              <a:rPr lang="pl-PL" sz="2200" b="1" spc="50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Cybernetics</a:t>
            </a:r>
            <a:r>
              <a:rPr lang="pl-PL" sz="22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Part B: </a:t>
            </a:r>
            <a:r>
              <a:rPr lang="pl-PL" sz="22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Cybernetics</a:t>
            </a:r>
            <a:r>
              <a:rPr lang="pl-PL" sz="22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vol. 37, no. 1, pp. 28-41, </a:t>
            </a:r>
            <a:r>
              <a:rPr lang="pl-PL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2007</a:t>
            </a:r>
            <a:r>
              <a:rPr lang="en-US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]</a:t>
            </a:r>
          </a:p>
          <a:p>
            <a:pPr marL="57150" indent="0">
              <a:buNone/>
            </a:pPr>
            <a:endParaRPr lang="en-US" sz="22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7150" indent="0">
              <a:buNone/>
            </a:pPr>
            <a:r>
              <a:rPr lang="en-US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[A</a:t>
            </a:r>
            <a:r>
              <a:rPr lang="en-US" sz="22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S. S. M. B. </a:t>
            </a:r>
            <a:r>
              <a:rPr lang="en-US" sz="2200" b="1" spc="50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Ullah</a:t>
            </a:r>
            <a:r>
              <a:rPr lang="en-US" sz="22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R. </a:t>
            </a:r>
            <a:r>
              <a:rPr lang="en-US" sz="2200" b="1" spc="50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Sarker</a:t>
            </a:r>
            <a:r>
              <a:rPr lang="en-US" sz="22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D. Cornforth, and C. </a:t>
            </a:r>
            <a:r>
              <a:rPr lang="en-US" sz="2200" b="1" spc="50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Lokan</a:t>
            </a:r>
            <a:r>
              <a:rPr lang="en-US" sz="22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"An </a:t>
            </a:r>
            <a:r>
              <a:rPr lang="en-US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agent-based </a:t>
            </a:r>
            <a:r>
              <a:rPr lang="en-US" sz="22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memetic</a:t>
            </a:r>
            <a:r>
              <a:rPr lang="en-US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2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algorithm (AMA) for solving constrained optimization problems," </a:t>
            </a:r>
            <a:endParaRPr lang="en-US" sz="22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7150" indent="0">
              <a:buNone/>
            </a:pPr>
            <a:r>
              <a:rPr lang="en-US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 IEEE </a:t>
            </a:r>
            <a:r>
              <a:rPr lang="en-US" sz="22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Congress on Evolutionary Computation, 2007, pp. 999–1006</a:t>
            </a:r>
            <a:r>
              <a:rPr lang="en-US" sz="2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.]</a:t>
            </a:r>
            <a:endParaRPr lang="pl-PL" sz="22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06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Przykład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340768"/>
                <a:ext cx="8229600" cy="4896544"/>
              </a:xfrm>
            </p:spPr>
            <p:txBody>
              <a:bodyPr>
                <a:normAutofit lnSpcReduction="10000"/>
              </a:bodyPr>
              <a:lstStyle/>
              <a:p>
                <a:pPr marL="57150" indent="0">
                  <a:buNone/>
                </a:pPr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“</a:t>
                </a:r>
                <a:r>
                  <a:rPr lang="en-US" sz="2300" b="1" spc="50" dirty="0" err="1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Wielokryterialna</a:t>
                </a:r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 </a:t>
                </a:r>
                <a:r>
                  <a:rPr lang="en-US" sz="2300" b="1" spc="50" dirty="0" err="1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optymalizacja</a:t>
                </a:r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 </a:t>
                </a:r>
                <a:r>
                  <a:rPr lang="en-US" sz="2300" b="1" spc="50" dirty="0" err="1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pracy</a:t>
                </a:r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 </a:t>
                </a:r>
                <a:r>
                  <a:rPr lang="en-US" sz="2300" b="1" spc="50" dirty="0" err="1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systemu</a:t>
                </a:r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 </a:t>
                </a:r>
                <a:r>
                  <a:rPr lang="en-US" sz="2300" b="1" spc="50" dirty="0" err="1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wytwarzania</a:t>
                </a:r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 o </a:t>
                </a:r>
                <a:r>
                  <a:rPr lang="en-US" sz="2300" b="1" spc="50" dirty="0" err="1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strukturze</a:t>
                </a:r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 </a:t>
                </a:r>
                <a:r>
                  <a:rPr lang="en-US" sz="2300" b="1" spc="50" dirty="0" err="1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przepływowej</a:t>
                </a:r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”</a:t>
                </a:r>
              </a:p>
              <a:p>
                <a:pPr marL="57150" indent="0">
                  <a:buNone/>
                </a:pPr>
                <a:endParaRPr lang="en-US" sz="2300" b="1" spc="50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endParaRPr>
              </a:p>
              <a:p>
                <a:pPr marL="57150" indent="0">
                  <a:buNone/>
                </a:pPr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[</a:t>
                </a:r>
                <a:r>
                  <a:rPr lang="en-US" sz="2300" b="1" spc="50" dirty="0" err="1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Żelazny</a:t>
                </a:r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 D., </a:t>
                </a:r>
                <a:r>
                  <a:rPr lang="en-US" sz="2300" b="1" spc="50" dirty="0" err="1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Politechnika</a:t>
                </a:r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 </a:t>
                </a:r>
                <a:r>
                  <a:rPr lang="en-US" sz="2300" b="1" spc="50" dirty="0" err="1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Wrocławska</a:t>
                </a:r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]</a:t>
                </a:r>
              </a:p>
              <a:p>
                <a:pPr marL="57150" indent="0">
                  <a:buNone/>
                </a:pPr>
                <a:endParaRPr lang="en-US" sz="2300" b="1" spc="50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endParaRPr>
              </a:p>
              <a:p>
                <a:pPr marL="57150" indent="0">
                  <a:buNone/>
                </a:pPr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Problem:</a:t>
                </a:r>
              </a:p>
              <a:p>
                <a:pPr marL="400050"/>
                <a:r>
                  <a:rPr lang="en-US" sz="2300" b="1" spc="50" dirty="0" err="1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Zbiór</a:t>
                </a:r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 m </a:t>
                </a:r>
                <a:r>
                  <a:rPr lang="en-US" sz="2300" b="1" spc="50" dirty="0" err="1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maszyn</a:t>
                </a:r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 M = {1,2,…,m}</a:t>
                </a:r>
              </a:p>
              <a:p>
                <a:pPr marL="400050"/>
                <a:r>
                  <a:rPr lang="en-US" sz="2300" b="1" spc="50" dirty="0" err="1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Zbiór</a:t>
                </a:r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 n </a:t>
                </a:r>
                <a:r>
                  <a:rPr lang="en-US" sz="2300" b="1" spc="50" dirty="0" err="1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niepodzielnych</a:t>
                </a:r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 </a:t>
                </a:r>
                <a:r>
                  <a:rPr lang="en-US" sz="2300" b="1" spc="50" dirty="0" err="1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zadań</a:t>
                </a:r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 J = {1,2,..,n)</a:t>
                </a:r>
              </a:p>
              <a:p>
                <a:pPr marL="400050"/>
                <a:r>
                  <a:rPr lang="en-US" sz="2300" b="1" spc="50" dirty="0" err="1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Zbiór</a:t>
                </a:r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 </a:t>
                </a:r>
                <a:r>
                  <a:rPr lang="en-US" sz="2300" b="1" spc="50" dirty="0" err="1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operacji</a:t>
                </a:r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 O = { (</a:t>
                </a:r>
                <a:r>
                  <a:rPr lang="en-US" sz="2300" b="1" spc="50" dirty="0" err="1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i,j</a:t>
                </a:r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): I </a:t>
                </a:r>
                <a14:m>
                  <m:oMath xmlns:m="http://schemas.openxmlformats.org/officeDocument/2006/math">
                    <m:r>
                      <a:rPr lang="en-US" sz="2300" b="1" i="1" spc="50" smtClean="0">
                        <a:ln w="12700" cmpd="sng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chemeClr val="bg2"/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 M, j </a:t>
                </a:r>
                <a14:m>
                  <m:oMath xmlns:m="http://schemas.openxmlformats.org/officeDocument/2006/math">
                    <m:r>
                      <a:rPr lang="en-US" sz="2300" b="1" i="1" spc="50">
                        <a:ln w="12700" cmpd="sng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chemeClr val="bg2"/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300" b="1" i="1" spc="50" smtClean="0">
                        <a:ln w="12700" cmpd="sng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chemeClr val="bg2"/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mbria Math"/>
                        <a:ea typeface="Cambria Math"/>
                      </a:rPr>
                      <m:t>𝑱</m:t>
                    </m:r>
                  </m:oMath>
                </a14:m>
                <a:endParaRPr lang="pl-PL" sz="2300" b="1" spc="50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endParaRPr>
              </a:p>
              <a:p>
                <a:pPr marL="57150" indent="0">
                  <a:buNone/>
                </a:pPr>
                <a:endParaRPr lang="en-US" sz="2300" b="1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endParaRPr>
              </a:p>
              <a:p>
                <a:pPr marL="57150" indent="0">
                  <a:buNone/>
                </a:pPr>
                <a:r>
                  <a:rPr lang="en-US" sz="2300" b="1" spc="50" dirty="0" err="1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Każda</a:t>
                </a:r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 </a:t>
                </a:r>
                <a:r>
                  <a:rPr lang="en-US" sz="2300" b="1" spc="50" dirty="0" err="1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operacja</a:t>
                </a:r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 </a:t>
                </a:r>
                <a:r>
                  <a:rPr lang="en-US" sz="2300" b="1" spc="50" dirty="0" err="1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wykonuje</a:t>
                </a:r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 </a:t>
                </a:r>
                <a:r>
                  <a:rPr lang="en-US" sz="2300" b="1" spc="50" dirty="0" err="1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się</a:t>
                </a:r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 w </a:t>
                </a:r>
                <a:r>
                  <a:rPr lang="en-US" sz="2300" b="1" spc="50" dirty="0" err="1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pewnym</a:t>
                </a:r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 </a:t>
                </a:r>
                <a:r>
                  <a:rPr lang="en-US" sz="2300" b="1" spc="50" dirty="0" err="1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niezerowym</a:t>
                </a:r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 </a:t>
                </a:r>
                <a:r>
                  <a:rPr lang="en-US" sz="2300" b="1" spc="50" dirty="0" err="1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czasie</a:t>
                </a:r>
                <a:r>
                  <a:rPr lang="en-US" sz="2300" b="1" spc="50" dirty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.</a:t>
                </a:r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 </a:t>
                </a:r>
                <a:endParaRPr lang="pl-PL" sz="2300" b="1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endParaRPr>
              </a:p>
            </p:txBody>
          </p:sp>
        </mc:Choice>
        <mc:Fallback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340768"/>
                <a:ext cx="8229600" cy="4896544"/>
              </a:xfrm>
              <a:blipFill rotWithShape="1">
                <a:blip r:embed="rId2"/>
                <a:stretch>
                  <a:fillRect l="-741" t="-2117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736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Przykład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340768"/>
                <a:ext cx="8229600" cy="4896544"/>
              </a:xfrm>
            </p:spPr>
            <p:txBody>
              <a:bodyPr>
                <a:normAutofit/>
              </a:bodyPr>
              <a:lstStyle/>
              <a:p>
                <a:pPr marL="57150" indent="0">
                  <a:buNone/>
                </a:pPr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Cel:</a:t>
                </a:r>
              </a:p>
              <a:p>
                <a:pPr marL="57150" indent="0">
                  <a:buNone/>
                </a:pPr>
                <a:r>
                  <a:rPr lang="en-US" sz="2300" b="1" spc="50" dirty="0" err="1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Takie</a:t>
                </a:r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 </a:t>
                </a:r>
                <a:r>
                  <a:rPr lang="en-US" sz="2300" b="1" spc="50" dirty="0" err="1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uszeregowanie</a:t>
                </a:r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 </a:t>
                </a:r>
                <a:r>
                  <a:rPr lang="en-US" sz="2300" b="1" spc="50" dirty="0" err="1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zadań</a:t>
                </a:r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 </a:t>
                </a:r>
                <a:r>
                  <a:rPr lang="en-US" sz="2300" b="1" spc="50" dirty="0" err="1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aby</a:t>
                </a:r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 </a:t>
                </a:r>
                <a:r>
                  <a:rPr lang="en-US" sz="2300" b="1" spc="50" dirty="0" err="1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minimalizować</a:t>
                </a:r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 </a:t>
                </a:r>
                <a:r>
                  <a:rPr lang="en-US" sz="2300" b="1" spc="50" dirty="0" err="1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dwie</a:t>
                </a:r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 </a:t>
                </a:r>
                <a:r>
                  <a:rPr lang="en-US" sz="2300" b="1" spc="50" dirty="0" err="1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funkcje</a:t>
                </a:r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 </a:t>
                </a:r>
                <a:r>
                  <a:rPr lang="en-US" sz="2300" b="1" spc="50" dirty="0" err="1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kryterialne</a:t>
                </a:r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 – </a:t>
                </a:r>
                <a:r>
                  <a:rPr lang="en-US" sz="2300" b="1" spc="50" dirty="0" err="1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średni</a:t>
                </a:r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1" i="1" spc="50" smtClean="0">
                            <a:ln w="12700" cmpd="sng">
                              <a:solidFill>
                                <a:schemeClr val="tx1"/>
                              </a:solidFill>
                              <a:prstDash val="solid"/>
                            </a:ln>
                            <a:solidFill>
                              <a:schemeClr val="bg2"/>
                            </a:solidFill>
                            <a:effectLst>
                              <a:glow rad="53100">
                                <a:schemeClr val="accent6">
                                  <a:satMod val="180000"/>
                                  <a:alpha val="30000"/>
                                </a:schemeClr>
                              </a:glo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b="1" i="1" spc="50" smtClean="0">
                            <a:ln w="12700" cmpd="sng">
                              <a:solidFill>
                                <a:schemeClr val="tx1"/>
                              </a:solidFill>
                              <a:prstDash val="solid"/>
                            </a:ln>
                            <a:solidFill>
                              <a:schemeClr val="bg2"/>
                            </a:solidFill>
                            <a:effectLst>
                              <a:glow rad="53100">
                                <a:schemeClr val="accent6">
                                  <a:satMod val="180000"/>
                                  <a:alpha val="30000"/>
                                </a:schemeClr>
                              </a:glow>
                            </a:effectLst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2300" b="1" i="1" spc="50" smtClean="0">
                            <a:ln w="12700" cmpd="sng">
                              <a:solidFill>
                                <a:schemeClr val="tx1"/>
                              </a:solidFill>
                              <a:prstDash val="solid"/>
                            </a:ln>
                            <a:solidFill>
                              <a:schemeClr val="bg2"/>
                            </a:solidFill>
                            <a:effectLst>
                              <a:glow rad="53100">
                                <a:schemeClr val="accent6">
                                  <a:satMod val="180000"/>
                                  <a:alpha val="30000"/>
                                </a:schemeClr>
                              </a:glow>
                            </a:effectLst>
                            <a:latin typeface="Cambria Math"/>
                          </a:rPr>
                          <m:t>𝒂𝒗𝒈</m:t>
                        </m:r>
                      </m:sub>
                    </m:sSub>
                    <m:r>
                      <a:rPr lang="en-US" sz="2300" b="1" i="1" spc="50" smtClean="0">
                        <a:ln w="12700" cmpd="sng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chemeClr val="bg2"/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n-US" sz="2300" b="1" spc="50" dirty="0" err="1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oraz</a:t>
                </a:r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 </a:t>
                </a:r>
                <a:r>
                  <a:rPr lang="en-US" sz="2300" b="1" spc="50" dirty="0" err="1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maksymalny</a:t>
                </a:r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1" i="1" spc="50">
                            <a:ln w="12700" cmpd="sng">
                              <a:solidFill>
                                <a:schemeClr val="tx1"/>
                              </a:solidFill>
                              <a:prstDash val="solid"/>
                            </a:ln>
                            <a:solidFill>
                              <a:schemeClr val="bg2"/>
                            </a:solidFill>
                            <a:effectLst>
                              <a:glow rad="53100">
                                <a:schemeClr val="accent6">
                                  <a:satMod val="180000"/>
                                  <a:alpha val="30000"/>
                                </a:schemeClr>
                              </a:glo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b="1" i="1" spc="50">
                            <a:ln w="12700" cmpd="sng">
                              <a:solidFill>
                                <a:schemeClr val="tx1"/>
                              </a:solidFill>
                              <a:prstDash val="solid"/>
                            </a:ln>
                            <a:solidFill>
                              <a:schemeClr val="bg2"/>
                            </a:solidFill>
                            <a:effectLst>
                              <a:glow rad="53100">
                                <a:schemeClr val="accent6">
                                  <a:satMod val="180000"/>
                                  <a:alpha val="30000"/>
                                </a:schemeClr>
                              </a:glow>
                            </a:effectLst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2300" b="1" i="1" spc="50" smtClean="0">
                            <a:ln w="12700" cmpd="sng">
                              <a:solidFill>
                                <a:schemeClr val="tx1"/>
                              </a:solidFill>
                              <a:prstDash val="solid"/>
                            </a:ln>
                            <a:solidFill>
                              <a:schemeClr val="bg2"/>
                            </a:solidFill>
                            <a:effectLst>
                              <a:glow rad="53100">
                                <a:schemeClr val="accent6">
                                  <a:satMod val="180000"/>
                                  <a:alpha val="30000"/>
                                </a:schemeClr>
                              </a:glow>
                            </a:effectLst>
                            <a:latin typeface="Cambria Math"/>
                          </a:rPr>
                          <m:t>𝒎𝒂𝒙</m:t>
                        </m:r>
                      </m:sub>
                    </m:sSub>
                    <m:r>
                      <a:rPr lang="en-US" sz="2300" b="1" i="1" spc="50">
                        <a:ln w="12700" cmpd="sng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chemeClr val="bg2"/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n-US" sz="2300" b="1" spc="50" dirty="0" err="1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czasu</a:t>
                </a:r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 </a:t>
                </a:r>
                <a:r>
                  <a:rPr lang="en-US" sz="2300" b="1" spc="50" dirty="0" err="1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przepływu</a:t>
                </a:r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.</a:t>
                </a:r>
              </a:p>
              <a:p>
                <a:pPr marL="57150" indent="0">
                  <a:buNone/>
                </a:pPr>
                <a:endParaRPr lang="en-US" sz="2300" b="1" spc="50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endParaRPr>
              </a:p>
              <a:p>
                <a:pPr marL="57150" indent="0">
                  <a:buNone/>
                </a:pPr>
                <a:r>
                  <a:rPr lang="en-US" sz="2300" b="1" spc="50" dirty="0" err="1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Algorytm</a:t>
                </a:r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 </a:t>
                </a:r>
                <a:r>
                  <a:rPr lang="en-US" sz="2300" b="1" spc="50" dirty="0" err="1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genetyczny</a:t>
                </a:r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:</a:t>
                </a:r>
              </a:p>
              <a:p>
                <a:pPr marL="400050"/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PMX: operator </a:t>
                </a:r>
                <a:r>
                  <a:rPr lang="en-US" sz="2300" b="1" spc="50" dirty="0" err="1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krzyżowania</a:t>
                </a:r>
                <a:endParaRPr lang="en-US" sz="2300" b="1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endParaRPr>
              </a:p>
              <a:p>
                <a:pPr marL="400050"/>
                <a:r>
                  <a:rPr lang="en-US" sz="2300" b="1" spc="50" dirty="0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Random swap: </a:t>
                </a:r>
                <a:r>
                  <a:rPr lang="en-US" sz="2300" b="1" spc="50" dirty="0" err="1" smtClean="0">
                    <a:ln w="127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2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mutacja</a:t>
                </a:r>
                <a:endParaRPr lang="en-US" sz="2300" b="1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endParaRPr>
              </a:p>
              <a:p>
                <a:pPr marL="57150" indent="0">
                  <a:buNone/>
                </a:pPr>
                <a:endParaRPr lang="pl-PL" sz="2300" b="1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endParaRPr>
              </a:p>
            </p:txBody>
          </p:sp>
        </mc:Choice>
        <mc:Fallback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340768"/>
                <a:ext cx="8229600" cy="4896544"/>
              </a:xfrm>
              <a:blipFill rotWithShape="1">
                <a:blip r:embed="rId2"/>
                <a:stretch>
                  <a:fillRect l="-741" t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50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138" y="116632"/>
            <a:ext cx="6608884" cy="177637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9" y="2204864"/>
            <a:ext cx="5760000" cy="43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24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Lokalne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przeszukiwanie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896544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Po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wygenerowaniu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nowego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potomstwa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włączenie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algorytmu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zwanego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(LS NSGA-II) Local Search Elitist Non-dominated Sorting Genetic Algorithm.</a:t>
            </a:r>
          </a:p>
          <a:p>
            <a:pPr marL="57150" indent="0">
              <a:buNone/>
            </a:pPr>
            <a:endParaRPr lang="pl-PL" sz="23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34827"/>
            <a:ext cx="6912769" cy="4219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57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PRZYK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425481" cy="568863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25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Motywacja, uzasadnienie?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852936"/>
            <a:ext cx="8229600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Założenie, że proces ewolucji nie jest zarezerwowany wyłącznie dla biologii.</a:t>
            </a:r>
          </a:p>
          <a:p>
            <a:pPr marL="0" indent="0" algn="ctr">
              <a:buNone/>
            </a:pPr>
            <a:endParaRPr lang="pl-PL" sz="26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0" indent="0">
              <a:buNone/>
            </a:pPr>
            <a:endParaRPr lang="pl-PL" sz="26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0" indent="0">
              <a:buNone/>
            </a:pPr>
            <a:endParaRPr lang="pl-PL" sz="26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57200" lvl="1" indent="0">
              <a:buNone/>
            </a:pPr>
            <a:endParaRPr lang="pl-PL" sz="23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014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Uniwersalne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metody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lokalnego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przeszukiwania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896544"/>
          </a:xfrm>
        </p:spPr>
        <p:txBody>
          <a:bodyPr>
            <a:normAutofit fontScale="92500" lnSpcReduction="10000"/>
          </a:bodyPr>
          <a:lstStyle/>
          <a:p>
            <a:pPr marL="57150" indent="0">
              <a:buNone/>
            </a:pPr>
            <a:endParaRPr lang="en-US" sz="23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00050"/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Metody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gradientowe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pPr marL="400050"/>
            <a:endParaRPr lang="en-US" sz="23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00050"/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LS </a:t>
            </a:r>
            <a:r>
              <a:rPr lang="en-US" sz="23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NSGA-II </a:t>
            </a:r>
            <a:endParaRPr lang="en-US" sz="23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00050"/>
            <a:endParaRPr lang="en-US" sz="23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00050"/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BFGS (</a:t>
            </a:r>
            <a:r>
              <a:rPr lang="pl-PL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Broyden</a:t>
            </a:r>
            <a:r>
              <a:rPr lang="pl-PL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–Fletcher–</a:t>
            </a:r>
            <a:r>
              <a:rPr lang="pl-PL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Goldfarb</a:t>
            </a:r>
            <a:r>
              <a:rPr lang="pl-PL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–</a:t>
            </a:r>
            <a:r>
              <a:rPr lang="pl-PL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Shanno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</a:t>
            </a:r>
          </a:p>
          <a:p>
            <a:pPr marL="57150" indent="0">
              <a:buNone/>
            </a:pP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-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etoda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quasi-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Newtonowska</a:t>
            </a:r>
            <a:endParaRPr lang="en-US" sz="23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00050"/>
            <a:endParaRPr lang="en-US" sz="23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00050"/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Hill-Climbing</a:t>
            </a:r>
          </a:p>
          <a:p>
            <a:pPr marL="57150" indent="0">
              <a:buNone/>
            </a:pP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</a:t>
            </a:r>
            <a:endParaRPr lang="en-US" sz="23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00050"/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HCS (Hill-Climbing with Sidestep)</a:t>
            </a:r>
          </a:p>
          <a:p>
            <a:pPr marL="400050"/>
            <a:endParaRPr lang="en-US" sz="23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00050"/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CMA-ES (Covariance Matrix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Adaptaion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Evolution Strategy)</a:t>
            </a:r>
          </a:p>
          <a:p>
            <a:pPr marL="400050"/>
            <a:endParaRPr lang="en-US" sz="23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7150" indent="0">
              <a:buNone/>
            </a:pPr>
            <a:endParaRPr lang="pl-PL" sz="23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92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Uniwersalne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metody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lokalnego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przeszukiwania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896544"/>
          </a:xfrm>
        </p:spPr>
        <p:txBody>
          <a:bodyPr>
            <a:normAutofit/>
          </a:bodyPr>
          <a:lstStyle/>
          <a:p>
            <a:pPr marL="57150" indent="0">
              <a:buNone/>
            </a:pPr>
            <a:endParaRPr lang="en-US" sz="23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00050"/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Omijanie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przeszkód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i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obszarów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zabronionych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(w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dziedzinie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danego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problemu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</a:t>
            </a:r>
          </a:p>
          <a:p>
            <a:pPr marL="400050"/>
            <a:endParaRPr lang="en-US" sz="23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00050"/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Małe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losowe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lokalne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zmiany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w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strukturze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grafów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w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przypadku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problemów</a:t>
            </a:r>
            <a:r>
              <a:rPr lang="en-US" sz="23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3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grafowych</a:t>
            </a:r>
            <a:endParaRPr lang="en-US" sz="23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800100" lvl="1"/>
            <a:r>
              <a:rPr lang="en-US" sz="19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np</a:t>
            </a:r>
            <a:r>
              <a:rPr lang="en-US" sz="19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  <a:r>
              <a:rPr lang="en-US" sz="19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usuwanie</a:t>
            </a:r>
            <a:r>
              <a:rPr lang="en-US" sz="19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19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wierzchołków</a:t>
            </a:r>
            <a:endParaRPr lang="en-US" sz="19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800100" lvl="1"/>
            <a:r>
              <a:rPr lang="en-US" sz="1900" b="1" spc="50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</a:t>
            </a:r>
            <a:r>
              <a:rPr lang="en-US" sz="19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</a:t>
            </a:r>
            <a:r>
              <a:rPr lang="en-US" sz="19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  <a:r>
              <a:rPr lang="en-US" sz="19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badanie</a:t>
            </a:r>
            <a:r>
              <a:rPr lang="en-US" sz="19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19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ustalonego</a:t>
            </a:r>
            <a:r>
              <a:rPr lang="en-US" sz="19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19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sąsiedztwa</a:t>
            </a:r>
            <a:r>
              <a:rPr lang="en-US" sz="19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w </a:t>
            </a:r>
            <a:r>
              <a:rPr lang="en-US" sz="19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celu</a:t>
            </a:r>
            <a:r>
              <a:rPr lang="en-US" sz="19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19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znalezienia</a:t>
            </a:r>
            <a:r>
              <a:rPr lang="en-US" sz="19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‘</a:t>
            </a:r>
            <a:r>
              <a:rPr lang="en-US" sz="19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lepszych</a:t>
            </a:r>
            <a:r>
              <a:rPr lang="en-US" sz="19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’ </a:t>
            </a:r>
            <a:r>
              <a:rPr lang="en-US" sz="19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krawędzi</a:t>
            </a:r>
            <a:r>
              <a:rPr lang="en-US" sz="19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19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cokolwiek</a:t>
            </a:r>
            <a:r>
              <a:rPr lang="en-US" sz="19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w </a:t>
            </a:r>
            <a:r>
              <a:rPr lang="en-US" sz="19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danym</a:t>
            </a:r>
            <a:r>
              <a:rPr lang="en-US" sz="19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19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zagadnieniu</a:t>
            </a:r>
            <a:r>
              <a:rPr lang="en-US" sz="19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to </a:t>
            </a:r>
            <a:r>
              <a:rPr lang="en-US" sz="19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znaczy</a:t>
            </a:r>
            <a:endParaRPr lang="en-US" sz="19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14350" lvl="1" indent="0">
              <a:buNone/>
            </a:pPr>
            <a:endParaRPr lang="en-US" sz="19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00050"/>
            <a:endParaRPr lang="en-US" sz="23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7150" indent="0">
              <a:buNone/>
            </a:pPr>
            <a:endParaRPr lang="pl-PL" sz="23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838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DZIĘKUJĘ ZA UWAGĘ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Różnica ewolucji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6805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Geny:</a:t>
            </a:r>
          </a:p>
          <a:p>
            <a:r>
              <a:rPr lang="pl-PL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Dziedziczowe</a:t>
            </a:r>
            <a:r>
              <a:rPr lang="pl-PL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przez potomków od rodziców</a:t>
            </a:r>
          </a:p>
          <a:p>
            <a:r>
              <a:rPr lang="pl-PL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Zmiany pojawiają się w kolejnych populacjach</a:t>
            </a:r>
          </a:p>
          <a:p>
            <a:endParaRPr lang="pl-PL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pl-PL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Memy</a:t>
            </a:r>
            <a:r>
              <a:rPr lang="pl-PL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</a:t>
            </a:r>
          </a:p>
          <a:p>
            <a:r>
              <a:rPr lang="pl-PL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Przechodzą z mózgu do mózgu</a:t>
            </a:r>
          </a:p>
          <a:p>
            <a:r>
              <a:rPr lang="pl-PL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Do wymiany informacji wystarczy „spotkanie” – zmiany również w obrębie życia osobniczego</a:t>
            </a:r>
          </a:p>
          <a:p>
            <a:pPr marL="0" indent="0">
              <a:buNone/>
            </a:pPr>
            <a:endParaRPr lang="pl-PL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>
              <a:buFontTx/>
              <a:buChar char="-"/>
            </a:pPr>
            <a:r>
              <a:rPr lang="pl-PL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Szybsze tempo ewolucji!</a:t>
            </a:r>
          </a:p>
          <a:p>
            <a:pPr>
              <a:buFontTx/>
              <a:buChar char="-"/>
            </a:pPr>
            <a:endParaRPr lang="pl-PL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0" indent="0" algn="ctr">
              <a:buNone/>
            </a:pPr>
            <a:endParaRPr lang="pl-PL" sz="26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0" indent="0">
              <a:buNone/>
            </a:pPr>
            <a:endParaRPr lang="pl-PL" sz="26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0" indent="0">
              <a:buNone/>
            </a:pPr>
            <a:endParaRPr lang="pl-PL" sz="26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57200" lvl="1" indent="0">
              <a:buNone/>
            </a:pPr>
            <a:endParaRPr lang="pl-PL" sz="23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760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Memetyka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27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1976 – R. </a:t>
            </a:r>
            <a:r>
              <a:rPr lang="pl-PL" sz="27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Dawkins</a:t>
            </a:r>
            <a:r>
              <a:rPr lang="pl-PL" sz="27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„The </a:t>
            </a:r>
            <a:r>
              <a:rPr lang="pl-PL" sz="27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Selfish</a:t>
            </a:r>
            <a:r>
              <a:rPr lang="pl-PL" sz="27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pl-PL" sz="27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Gene</a:t>
            </a:r>
            <a:r>
              <a:rPr lang="pl-PL" sz="27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”</a:t>
            </a:r>
          </a:p>
          <a:p>
            <a:pPr marL="0" indent="0">
              <a:buNone/>
            </a:pPr>
            <a:r>
              <a:rPr lang="pl-PL" sz="26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r>
              <a:rPr lang="pl-PL" sz="26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Pojawia się pojęcie „</a:t>
            </a:r>
            <a:r>
              <a:rPr lang="pl-PL" sz="26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mem</a:t>
            </a:r>
            <a:r>
              <a:rPr lang="pl-PL" sz="26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” </a:t>
            </a:r>
          </a:p>
          <a:p>
            <a:pPr marL="0" indent="0">
              <a:buNone/>
            </a:pPr>
            <a:r>
              <a:rPr lang="pl-PL" sz="26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pl-PL" sz="26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pl-PL" sz="2600" b="1" i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„</a:t>
            </a:r>
            <a:r>
              <a:rPr lang="pl-PL" sz="2600" b="1" i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What</a:t>
            </a:r>
            <a:r>
              <a:rPr lang="pl-PL" sz="2600" b="1" i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pl-PL" sz="2600" b="1" i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lies</a:t>
            </a:r>
            <a:r>
              <a:rPr lang="pl-PL" sz="2600" b="1" i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pl-PL" sz="2600" b="1" i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at</a:t>
            </a:r>
            <a:r>
              <a:rPr lang="pl-PL" sz="2600" b="1" i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the </a:t>
            </a:r>
            <a:r>
              <a:rPr lang="pl-PL" sz="2600" b="1" i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heart</a:t>
            </a:r>
            <a:r>
              <a:rPr lang="pl-PL" sz="2600" b="1" i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of </a:t>
            </a:r>
          </a:p>
          <a:p>
            <a:pPr marL="0" indent="0">
              <a:buNone/>
            </a:pPr>
            <a:r>
              <a:rPr lang="pl-PL" sz="2600" b="1" i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every</a:t>
            </a:r>
            <a:r>
              <a:rPr lang="pl-PL" sz="2600" b="1" i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pl-PL" sz="2600" b="1" i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living</a:t>
            </a:r>
            <a:r>
              <a:rPr lang="pl-PL" sz="2600" b="1" i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pl-PL" sz="2600" b="1" i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thing</a:t>
            </a:r>
            <a:r>
              <a:rPr lang="pl-PL" sz="2600" b="1" i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pl-PL" sz="2600" b="1" i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is</a:t>
            </a:r>
            <a:r>
              <a:rPr lang="pl-PL" sz="2600" b="1" i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not a </a:t>
            </a:r>
            <a:r>
              <a:rPr lang="pl-PL" sz="2600" b="1" i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fire</a:t>
            </a:r>
            <a:r>
              <a:rPr lang="pl-PL" sz="2600" b="1" i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</a:t>
            </a:r>
          </a:p>
          <a:p>
            <a:pPr marL="0" indent="0">
              <a:buNone/>
            </a:pPr>
            <a:r>
              <a:rPr lang="pl-PL" sz="2600" b="1" i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not a </a:t>
            </a:r>
            <a:r>
              <a:rPr lang="pl-PL" sz="2600" b="1" i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warm</a:t>
            </a:r>
            <a:r>
              <a:rPr lang="pl-PL" sz="2600" b="1" i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pl-PL" sz="2600" b="1" i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breath</a:t>
            </a:r>
            <a:r>
              <a:rPr lang="pl-PL" sz="2600" b="1" i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not a </a:t>
            </a:r>
          </a:p>
          <a:p>
            <a:pPr marL="0" indent="0">
              <a:buNone/>
            </a:pPr>
            <a:r>
              <a:rPr lang="pl-PL" sz="2600" b="1" i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‚</a:t>
            </a:r>
            <a:r>
              <a:rPr lang="pl-PL" sz="2600" b="1" i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spark</a:t>
            </a:r>
            <a:r>
              <a:rPr lang="pl-PL" sz="2600" b="1" i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of life’. It </a:t>
            </a:r>
            <a:r>
              <a:rPr lang="pl-PL" sz="2600" b="1" i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is</a:t>
            </a:r>
            <a:r>
              <a:rPr lang="pl-PL" sz="2600" b="1" i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pl-PL" sz="2600" b="1" i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information</a:t>
            </a:r>
            <a:r>
              <a:rPr lang="pl-PL" sz="2600" b="1" i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</a:t>
            </a:r>
          </a:p>
          <a:p>
            <a:pPr marL="0" indent="0">
              <a:buNone/>
            </a:pPr>
            <a:r>
              <a:rPr lang="pl-PL" sz="2600" b="1" i="1" spc="50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</a:t>
            </a:r>
            <a:r>
              <a:rPr lang="pl-PL" sz="2600" b="1" i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ords</a:t>
            </a:r>
            <a:r>
              <a:rPr lang="pl-PL" sz="2600" b="1" i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pl-PL" sz="2600" b="1" i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instructions</a:t>
            </a:r>
            <a:r>
              <a:rPr lang="pl-PL" sz="2600" b="1" i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.”</a:t>
            </a:r>
            <a:endParaRPr lang="pl-PL" sz="2600" b="1" i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0" indent="0">
              <a:buNone/>
            </a:pPr>
            <a:endParaRPr lang="pl-PL" sz="26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57200" lvl="1" indent="0">
              <a:buNone/>
            </a:pPr>
            <a:endParaRPr lang="pl-PL" sz="23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72816"/>
            <a:ext cx="3133725" cy="47625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829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Memetyka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pl-PL" sz="25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1989 – P. </a:t>
            </a:r>
            <a:r>
              <a:rPr lang="pl-PL" sz="25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Moscato</a:t>
            </a:r>
            <a:r>
              <a:rPr lang="pl-PL" sz="25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– pierwsza wzmianka nazwy </a:t>
            </a:r>
            <a:r>
              <a:rPr lang="pl-PL" sz="25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Memetic</a:t>
            </a:r>
            <a:r>
              <a:rPr lang="pl-PL" sz="25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pl-PL" sz="25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Algorithm</a:t>
            </a:r>
            <a:endParaRPr lang="pl-PL" sz="25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pl-PL" sz="25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1997 – powstaje </a:t>
            </a:r>
            <a:r>
              <a:rPr lang="pl-PL" sz="25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Journal</a:t>
            </a:r>
            <a:r>
              <a:rPr lang="pl-PL" sz="25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of </a:t>
            </a:r>
            <a:r>
              <a:rPr lang="pl-PL" sz="25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Memetics</a:t>
            </a:r>
            <a:endParaRPr lang="pl-PL" sz="25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pl-PL" sz="25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2012 – 50 700 wyników </a:t>
            </a:r>
            <a:r>
              <a:rPr lang="pl-PL" sz="25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memetic</a:t>
            </a:r>
            <a:r>
              <a:rPr lang="pl-PL" sz="25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pl-PL" sz="25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algorithm</a:t>
            </a:r>
            <a:r>
              <a:rPr lang="pl-PL" sz="25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* w wyszukiwarce IEEE</a:t>
            </a:r>
            <a:endParaRPr lang="pl-PL" sz="25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0" indent="0">
              <a:buNone/>
            </a:pPr>
            <a:endParaRPr lang="pl-PL" sz="26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0" indent="0">
              <a:buNone/>
            </a:pPr>
            <a:endParaRPr lang="pl-PL" sz="26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pl-PL" sz="26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Stosunkowo młoda i prężnie rozwijająca się dziedzina.</a:t>
            </a:r>
          </a:p>
          <a:p>
            <a:pPr marL="0" indent="0">
              <a:buNone/>
            </a:pPr>
            <a:r>
              <a:rPr lang="pl-PL" sz="26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pPr marL="0" indent="0">
              <a:buNone/>
            </a:pPr>
            <a:endParaRPr lang="pl-PL" sz="26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0" indent="0">
              <a:buNone/>
            </a:pPr>
            <a:endParaRPr lang="pl-PL" sz="26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57200" lvl="1" indent="0">
              <a:buNone/>
            </a:pPr>
            <a:endParaRPr lang="pl-PL" sz="23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700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Algorytm </a:t>
            </a:r>
            <a:r>
              <a:rPr lang="pl-PL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memetyczny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...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...można widzieć jako:</a:t>
            </a:r>
          </a:p>
          <a:p>
            <a:pPr marL="0" indent="0">
              <a:buNone/>
            </a:pPr>
            <a:endParaRPr lang="pl-PL" sz="26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pl-PL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Metodę Inteligencji Obliczeniowej</a:t>
            </a:r>
          </a:p>
          <a:p>
            <a:pPr lvl="1"/>
            <a:r>
              <a:rPr lang="pl-PL" sz="20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</a:t>
            </a:r>
            <a:r>
              <a:rPr lang="pl-PL" sz="2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adaje się do problemów słabo </a:t>
            </a:r>
            <a:r>
              <a:rPr lang="pl-PL" sz="20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algorytmizowalnych</a:t>
            </a:r>
            <a:endParaRPr lang="pl-PL" sz="20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lvl="1"/>
            <a:r>
              <a:rPr lang="pl-PL" sz="20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</a:t>
            </a:r>
            <a:r>
              <a:rPr lang="pl-PL" sz="2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adaje się do problemów NP</a:t>
            </a:r>
          </a:p>
          <a:p>
            <a:pPr lvl="1"/>
            <a:r>
              <a:rPr lang="pl-PL" sz="20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</a:t>
            </a:r>
            <a:r>
              <a:rPr lang="pl-PL" sz="2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ie „twardy” algorytm, a w idei uniwersalny dla wielu zagadnień</a:t>
            </a:r>
          </a:p>
          <a:p>
            <a:r>
              <a:rPr lang="pl-PL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Algorytm ewolucyjny </a:t>
            </a:r>
          </a:p>
          <a:p>
            <a:r>
              <a:rPr lang="pl-PL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Algorytm optymalizacyjny bazujący na populacji</a:t>
            </a:r>
          </a:p>
          <a:p>
            <a:pPr lvl="1"/>
            <a:endParaRPr lang="pl-PL" sz="22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57200" lvl="1" indent="0">
              <a:buNone/>
            </a:pPr>
            <a:endParaRPr lang="pl-PL" sz="23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682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estandardowy 1">
      <a:majorFont>
        <a:latin typeface="Britannic Bold"/>
        <a:ea typeface=""/>
        <a:cs typeface=""/>
      </a:majorFont>
      <a:minorFont>
        <a:latin typeface="Century Gothic"/>
        <a:ea typeface=""/>
        <a:cs typeface="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</TotalTime>
  <Words>1842</Words>
  <Application>Microsoft Office PowerPoint</Application>
  <PresentationFormat>Pokaz na ekranie (4:3)</PresentationFormat>
  <Paragraphs>401</Paragraphs>
  <Slides>52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52</vt:i4>
      </vt:variant>
    </vt:vector>
  </HeadingPairs>
  <TitlesOfParts>
    <vt:vector size="53" baseType="lpstr">
      <vt:lpstr>Motyw pakietu Office</vt:lpstr>
      <vt:lpstr>Algorytmy memetyczne i ich zastosowania</vt:lpstr>
      <vt:lpstr>CZYM jest memetyka?</vt:lpstr>
      <vt:lpstr>Memetyka</vt:lpstr>
      <vt:lpstr>Memetyka</vt:lpstr>
      <vt:lpstr>Motywacja, uzasadnienie?</vt:lpstr>
      <vt:lpstr>Różnica ewolucji</vt:lpstr>
      <vt:lpstr>Memetyka</vt:lpstr>
      <vt:lpstr>Memetyka</vt:lpstr>
      <vt:lpstr>Algorytm memetyczny...</vt:lpstr>
      <vt:lpstr>Można spotkać w literaturze jako:</vt:lpstr>
      <vt:lpstr>TRADYCYJNY ALGORYTM GENETYCZNY</vt:lpstr>
      <vt:lpstr>Algorytm genetyczny</vt:lpstr>
      <vt:lpstr>Zadania projektowe</vt:lpstr>
      <vt:lpstr>Kodowanie chromosomów</vt:lpstr>
      <vt:lpstr>Kodowanie chromosomów</vt:lpstr>
      <vt:lpstr>Funkcja przystosowania</vt:lpstr>
      <vt:lpstr>Selekcja</vt:lpstr>
      <vt:lpstr>Podstawowe operatory ewolucyjne</vt:lpstr>
      <vt:lpstr>Wady algorytmów genetycznych</vt:lpstr>
      <vt:lpstr>Wady algorytmów genetycznych</vt:lpstr>
      <vt:lpstr>ALGORYTMy MEMETYCZNE</vt:lpstr>
      <vt:lpstr>Różnica ewolucji</vt:lpstr>
      <vt:lpstr>Hybrydyzacja</vt:lpstr>
      <vt:lpstr>Kilka generacji algorytmów memetycznych</vt:lpstr>
      <vt:lpstr>Algorytm hybrydowy</vt:lpstr>
      <vt:lpstr>Lokalne przeszukiwanie</vt:lpstr>
      <vt:lpstr>Początkowa populacja</vt:lpstr>
      <vt:lpstr>Lokalne przeszukiwanie</vt:lpstr>
      <vt:lpstr>Lokalne przeszukiwanie</vt:lpstr>
      <vt:lpstr>Lokalne przeszukiwanie</vt:lpstr>
      <vt:lpstr>NAJNOWSZE TRENDY</vt:lpstr>
      <vt:lpstr>Założenia uniwersalnej ewolucji</vt:lpstr>
      <vt:lpstr>Założenia uniwersalnej ewolucji</vt:lpstr>
      <vt:lpstr>Założenia uniwersalnej ewolucji</vt:lpstr>
      <vt:lpstr>Najnowsze trendy</vt:lpstr>
      <vt:lpstr>Najnowsze trendy</vt:lpstr>
      <vt:lpstr>Dwa modele dziedziczenia</vt:lpstr>
      <vt:lpstr>Co z tego wynika?</vt:lpstr>
      <vt:lpstr>ZASTOSOWANIA ALGORYTMÓW MEMETYCZNYCH</vt:lpstr>
      <vt:lpstr>Zastosowania algorytmów memetycznych</vt:lpstr>
      <vt:lpstr>Zastosowania algorytmów memetycznych</vt:lpstr>
      <vt:lpstr>Zastosowania algorytmów memetycznych</vt:lpstr>
      <vt:lpstr>Zastosowania algorytmów memetycznych</vt:lpstr>
      <vt:lpstr>Zastosowania algorytmów memetycznych</vt:lpstr>
      <vt:lpstr>Przykład</vt:lpstr>
      <vt:lpstr>Przykład</vt:lpstr>
      <vt:lpstr>Prezentacja programu PowerPoint</vt:lpstr>
      <vt:lpstr>Lokalne przeszukiwanie</vt:lpstr>
      <vt:lpstr>Prezentacja programu PowerPoint</vt:lpstr>
      <vt:lpstr>Uniwersalne metody lokalnego przeszukiwania</vt:lpstr>
      <vt:lpstr>Uniwersalne metody lokalnego przeszukiwania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Algorytmy memetyczne</dc:title>
  <dc:creator>Maciek</dc:creator>
  <cp:lastModifiedBy>Maciek</cp:lastModifiedBy>
  <cp:revision>111</cp:revision>
  <dcterms:created xsi:type="dcterms:W3CDTF">2012-02-11T17:09:08Z</dcterms:created>
  <dcterms:modified xsi:type="dcterms:W3CDTF">2012-03-14T23:15:41Z</dcterms:modified>
</cp:coreProperties>
</file>