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712" r:id="rId2"/>
  </p:sldMasterIdLst>
  <p:notesMasterIdLst>
    <p:notesMasterId r:id="rId46"/>
  </p:notesMasterIdLst>
  <p:handoutMasterIdLst>
    <p:handoutMasterId r:id="rId47"/>
  </p:handout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85" r:id="rId20"/>
    <p:sldId id="275" r:id="rId21"/>
    <p:sldId id="276" r:id="rId22"/>
    <p:sldId id="277" r:id="rId23"/>
    <p:sldId id="293" r:id="rId24"/>
    <p:sldId id="294" r:id="rId25"/>
    <p:sldId id="295" r:id="rId26"/>
    <p:sldId id="296" r:id="rId27"/>
    <p:sldId id="297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299" r:id="rId36"/>
    <p:sldId id="302" r:id="rId37"/>
    <p:sldId id="303" r:id="rId38"/>
    <p:sldId id="307" r:id="rId39"/>
    <p:sldId id="306" r:id="rId40"/>
    <p:sldId id="309" r:id="rId41"/>
    <p:sldId id="301" r:id="rId42"/>
    <p:sldId id="305" r:id="rId43"/>
    <p:sldId id="318" r:id="rId44"/>
    <p:sldId id="308" r:id="rId4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869" autoAdjust="0"/>
  </p:normalViewPr>
  <p:slideViewPr>
    <p:cSldViewPr>
      <p:cViewPr varScale="1">
        <p:scale>
          <a:sx n="61" d="100"/>
          <a:sy n="61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40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C2E59-5CA9-457A-88EC-C821437D33E3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0A01D-8747-4C5D-B238-D18DFBF6A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26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2C6B9-E4A4-4094-8640-9B39A344C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2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Bo uznanie,</a:t>
            </a:r>
            <a:r>
              <a:rPr lang="pl-PL" baseline="0" dirty="0" smtClean="0"/>
              <a:t> że proporca damek 5:0 i 0:0 to to samo raczej ryzykowne, a zestawienie ze sobą 2:1 i 1:0 brzmi rozsądniej…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2C6B9-E4A4-4094-8640-9B39A344C0E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02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S = T V/(T V + 10SV ), where TV denotes the features</a:t>
            </a:r>
          </a:p>
          <a:p>
            <a:r>
              <a:rPr lang="en-US" dirty="0" smtClean="0"/>
              <a:t>total variance (across random game states) and SV – average variance within</a:t>
            </a:r>
          </a:p>
          <a:p>
            <a:r>
              <a:rPr lang="en-US" dirty="0" smtClean="0"/>
              <a:t>sequences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2C6B9-E4A4-4094-8640-9B39A344C0E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9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1">
          <a:blip r:embed="rId2" cstate="print">
            <a:alphaModFix amt="60000"/>
            <a:duotone>
              <a:schemeClr val="bg1">
                <a:shade val="50000"/>
                <a:satMod val="250000"/>
              </a:schemeClr>
              <a:schemeClr val="bg1">
                <a:tint val="80000"/>
                <a:satMod val="11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4650" y="1600200"/>
            <a:ext cx="5238750" cy="1600200"/>
          </a:xfrm>
        </p:spPr>
        <p:txBody>
          <a:bodyPr anchor="t" anchorCtr="0"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7502" y="3276600"/>
            <a:ext cx="4433047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/>
          </a:p>
        </p:txBody>
      </p:sp>
      <p:sp>
        <p:nvSpPr>
          <p:cNvPr id="11" name="Freeform 10"/>
          <p:cNvSpPr/>
          <p:nvPr/>
        </p:nvSpPr>
        <p:spPr>
          <a:xfrm flipH="1">
            <a:off x="215153" y="381001"/>
            <a:ext cx="2639924" cy="5029200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29730 w 2928136"/>
              <a:gd name="connsiteY1" fmla="*/ 1463460 h 5548763"/>
              <a:gd name="connsiteX2" fmla="*/ 958067 w 2928136"/>
              <a:gd name="connsiteY2" fmla="*/ 1554822 h 5548763"/>
              <a:gd name="connsiteX3" fmla="*/ 2928136 w 2928136"/>
              <a:gd name="connsiteY3" fmla="*/ 107023 h 5548763"/>
              <a:gd name="connsiteX4" fmla="*/ 228600 w 2928136"/>
              <a:gd name="connsiteY4" fmla="*/ 2501761 h 5548763"/>
              <a:gd name="connsiteX5" fmla="*/ 2470934 w 2928136"/>
              <a:gd name="connsiteY5" fmla="*/ 1696096 h 5548763"/>
              <a:gd name="connsiteX6" fmla="*/ 0 w 2928136"/>
              <a:gd name="connsiteY6" fmla="*/ 1053958 h 5548763"/>
              <a:gd name="connsiteX7" fmla="*/ 0 w 2928136"/>
              <a:gd name="connsiteY7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102755 w 3030891"/>
              <a:gd name="connsiteY0" fmla="*/ 1053955 h 5548763"/>
              <a:gd name="connsiteX1" fmla="*/ 722768 w 3030891"/>
              <a:gd name="connsiteY1" fmla="*/ 1301228 h 5548763"/>
              <a:gd name="connsiteX2" fmla="*/ 1032485 w 3030891"/>
              <a:gd name="connsiteY2" fmla="*/ 1463460 h 5548763"/>
              <a:gd name="connsiteX3" fmla="*/ 1060822 w 3030891"/>
              <a:gd name="connsiteY3" fmla="*/ 1554822 h 5548763"/>
              <a:gd name="connsiteX4" fmla="*/ 3030891 w 3030891"/>
              <a:gd name="connsiteY4" fmla="*/ 107023 h 5548763"/>
              <a:gd name="connsiteX5" fmla="*/ 331355 w 3030891"/>
              <a:gd name="connsiteY5" fmla="*/ 2501761 h 5548763"/>
              <a:gd name="connsiteX6" fmla="*/ 2573689 w 3030891"/>
              <a:gd name="connsiteY6" fmla="*/ 1696096 h 5548763"/>
              <a:gd name="connsiteX7" fmla="*/ 102755 w 3030891"/>
              <a:gd name="connsiteY7" fmla="*/ 1053958 h 5548763"/>
              <a:gd name="connsiteX8" fmla="*/ 102755 w 3030891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57466 w 2928136"/>
              <a:gd name="connsiteY2" fmla="*/ 54258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296942 w 3225078"/>
              <a:gd name="connsiteY0" fmla="*/ 1053955 h 5578260"/>
              <a:gd name="connsiteX1" fmla="*/ 916955 w 3225078"/>
              <a:gd name="connsiteY1" fmla="*/ 1301228 h 5578260"/>
              <a:gd name="connsiteX2" fmla="*/ 986944 w 3225078"/>
              <a:gd name="connsiteY2" fmla="*/ 4740060 h 5578260"/>
              <a:gd name="connsiteX3" fmla="*/ 1255009 w 3225078"/>
              <a:gd name="connsiteY3" fmla="*/ 1554822 h 5578260"/>
              <a:gd name="connsiteX4" fmla="*/ 3225078 w 3225078"/>
              <a:gd name="connsiteY4" fmla="*/ 107023 h 5578260"/>
              <a:gd name="connsiteX5" fmla="*/ 525542 w 3225078"/>
              <a:gd name="connsiteY5" fmla="*/ 2501761 h 5578260"/>
              <a:gd name="connsiteX6" fmla="*/ 2767876 w 3225078"/>
              <a:gd name="connsiteY6" fmla="*/ 1696096 h 5578260"/>
              <a:gd name="connsiteX7" fmla="*/ 296942 w 3225078"/>
              <a:gd name="connsiteY7" fmla="*/ 1053958 h 5578260"/>
              <a:gd name="connsiteX8" fmla="*/ 296942 w 3225078"/>
              <a:gd name="connsiteY8" fmla="*/ 1053955 h 5578260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8136" h="5578260">
                <a:moveTo>
                  <a:pt x="0" y="1053955"/>
                </a:moveTo>
                <a:cubicBezTo>
                  <a:pt x="849961" y="667873"/>
                  <a:pt x="530324" y="4656582"/>
                  <a:pt x="690002" y="4740060"/>
                </a:cubicBezTo>
                <a:cubicBezTo>
                  <a:pt x="746344" y="4782326"/>
                  <a:pt x="625000" y="1780895"/>
                  <a:pt x="958067" y="1554822"/>
                </a:cubicBezTo>
                <a:cubicBezTo>
                  <a:pt x="1204042" y="2617693"/>
                  <a:pt x="2516314" y="0"/>
                  <a:pt x="2928136" y="107023"/>
                </a:cubicBezTo>
                <a:cubicBezTo>
                  <a:pt x="1435513" y="2045643"/>
                  <a:pt x="468189" y="5267469"/>
                  <a:pt x="228600" y="2501761"/>
                </a:cubicBezTo>
                <a:cubicBezTo>
                  <a:pt x="360324" y="5578260"/>
                  <a:pt x="2153781" y="2236695"/>
                  <a:pt x="2470934" y="1696096"/>
                </a:cubicBezTo>
                <a:cubicBezTo>
                  <a:pt x="429222" y="2772608"/>
                  <a:pt x="411822" y="1160981"/>
                  <a:pt x="0" y="1053958"/>
                </a:cubicBezTo>
                <a:lnTo>
                  <a:pt x="0" y="1053955"/>
                </a:lnTo>
                <a:close/>
              </a:path>
            </a:pathLst>
          </a:custGeom>
          <a:gradFill>
            <a:gsLst>
              <a:gs pos="0">
                <a:schemeClr val="bg2">
                  <a:lumMod val="10000"/>
                </a:schemeClr>
              </a:gs>
              <a:gs pos="35000">
                <a:schemeClr val="bg2">
                  <a:lumMod val="25000"/>
                </a:schemeClr>
              </a:gs>
              <a:gs pos="55000">
                <a:schemeClr val="accent2">
                  <a:lumMod val="50000"/>
                </a:schemeClr>
              </a:gs>
              <a:gs pos="80000">
                <a:schemeClr val="accent1">
                  <a:lumMod val="50000"/>
                </a:schemeClr>
              </a:gs>
              <a:gs pos="95000">
                <a:srgbClr val="F27300"/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63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126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2"/>
          <p:cNvGrpSpPr/>
          <p:nvPr/>
        </p:nvGrpSpPr>
        <p:grpSpPr>
          <a:xfrm>
            <a:off x="6941417" y="5105400"/>
            <a:ext cx="2238442" cy="2005669"/>
            <a:chOff x="2810256" y="4943398"/>
            <a:chExt cx="2238442" cy="2005669"/>
          </a:xfrm>
        </p:grpSpPr>
        <p:sp>
          <p:nvSpPr>
            <p:cNvPr id="10" name="Freeform 9"/>
            <p:cNvSpPr>
              <a:spLocks noChangeAspect="1"/>
            </p:cNvSpPr>
            <p:nvPr/>
          </p:nvSpPr>
          <p:spPr>
            <a:xfrm rot="6563566" flipH="1" flipV="1">
              <a:off x="2928137" y="544273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3359071" y="482551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3613937" y="5236996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 noChangeAspect="1"/>
            </p:cNvSpPr>
            <p:nvPr/>
          </p:nvSpPr>
          <p:spPr>
            <a:xfrm rot="6563566" flipH="1" flipV="1">
              <a:off x="3209136" y="5914804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>
            <a:xfrm rot="6563566" flipH="1" flipV="1">
              <a:off x="4014435" y="56584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5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Śró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475656" y="2348880"/>
            <a:ext cx="7416824" cy="1600200"/>
          </a:xfrm>
        </p:spPr>
        <p:txBody>
          <a:bodyPr anchor="t" anchorCtr="0"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878508" y="4025280"/>
            <a:ext cx="6276140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691680" y="2420888"/>
            <a:ext cx="6912768" cy="2088232"/>
          </a:xfrm>
        </p:spPr>
        <p:txBody>
          <a:bodyPr>
            <a:normAutofit/>
          </a:bodyPr>
          <a:lstStyle>
            <a:lvl1pPr marL="0" indent="0" algn="l">
              <a:buNone/>
              <a:defRPr sz="2800" i="1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2013-07-02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8" name="Group 7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5" name="Freeform 4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49941"/>
            <a:ext cx="3886200" cy="54864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2013-07-02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5353" y="2516841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353" y="1526241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pl-PL" smtClean="0"/>
              <a:t>Kliknij, aby edytować styl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4666129" y="523718"/>
            <a:ext cx="4114800" cy="572826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656" y="1527048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7760" y="786384"/>
            <a:ext cx="3611880" cy="5212080"/>
          </a:xfrm>
          <a:effectLst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656" y="2514600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2013-07-02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2013-07-02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65163"/>
            <a:ext cx="1411288" cy="5461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9138" y="665163"/>
            <a:ext cx="4487862" cy="54610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2013-07-02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Śró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475656" y="2348880"/>
            <a:ext cx="7416824" cy="1600200"/>
          </a:xfrm>
        </p:spPr>
        <p:txBody>
          <a:bodyPr anchor="t" anchorCtr="0"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878508" y="4025280"/>
            <a:ext cx="6276140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691680" y="2420888"/>
            <a:ext cx="6912768" cy="2088232"/>
          </a:xfrm>
        </p:spPr>
        <p:txBody>
          <a:bodyPr>
            <a:normAutofit/>
          </a:bodyPr>
          <a:lstStyle>
            <a:lvl1pPr marL="0" indent="0" algn="l">
              <a:buNone/>
              <a:defRPr sz="2800" i="1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1">
          <a:blip r:embed="rId2" cstate="print">
            <a:alphaModFix amt="60000"/>
            <a:duotone>
              <a:schemeClr val="bg1">
                <a:shade val="50000"/>
                <a:satMod val="250000"/>
              </a:schemeClr>
              <a:schemeClr val="bg1">
                <a:tint val="80000"/>
                <a:satMod val="11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4650" y="1600200"/>
            <a:ext cx="5238750" cy="1600200"/>
          </a:xfrm>
        </p:spPr>
        <p:txBody>
          <a:bodyPr anchor="t" anchorCtr="0"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7502" y="3276600"/>
            <a:ext cx="4433047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/>
          </a:p>
        </p:txBody>
      </p:sp>
      <p:sp>
        <p:nvSpPr>
          <p:cNvPr id="11" name="Freeform 10"/>
          <p:cNvSpPr/>
          <p:nvPr/>
        </p:nvSpPr>
        <p:spPr>
          <a:xfrm flipH="1">
            <a:off x="215153" y="381001"/>
            <a:ext cx="2639924" cy="5029200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29730 w 2928136"/>
              <a:gd name="connsiteY1" fmla="*/ 1463460 h 5548763"/>
              <a:gd name="connsiteX2" fmla="*/ 958067 w 2928136"/>
              <a:gd name="connsiteY2" fmla="*/ 1554822 h 5548763"/>
              <a:gd name="connsiteX3" fmla="*/ 2928136 w 2928136"/>
              <a:gd name="connsiteY3" fmla="*/ 107023 h 5548763"/>
              <a:gd name="connsiteX4" fmla="*/ 228600 w 2928136"/>
              <a:gd name="connsiteY4" fmla="*/ 2501761 h 5548763"/>
              <a:gd name="connsiteX5" fmla="*/ 2470934 w 2928136"/>
              <a:gd name="connsiteY5" fmla="*/ 1696096 h 5548763"/>
              <a:gd name="connsiteX6" fmla="*/ 0 w 2928136"/>
              <a:gd name="connsiteY6" fmla="*/ 1053958 h 5548763"/>
              <a:gd name="connsiteX7" fmla="*/ 0 w 2928136"/>
              <a:gd name="connsiteY7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102755 w 3030891"/>
              <a:gd name="connsiteY0" fmla="*/ 1053955 h 5548763"/>
              <a:gd name="connsiteX1" fmla="*/ 722768 w 3030891"/>
              <a:gd name="connsiteY1" fmla="*/ 1301228 h 5548763"/>
              <a:gd name="connsiteX2" fmla="*/ 1032485 w 3030891"/>
              <a:gd name="connsiteY2" fmla="*/ 1463460 h 5548763"/>
              <a:gd name="connsiteX3" fmla="*/ 1060822 w 3030891"/>
              <a:gd name="connsiteY3" fmla="*/ 1554822 h 5548763"/>
              <a:gd name="connsiteX4" fmla="*/ 3030891 w 3030891"/>
              <a:gd name="connsiteY4" fmla="*/ 107023 h 5548763"/>
              <a:gd name="connsiteX5" fmla="*/ 331355 w 3030891"/>
              <a:gd name="connsiteY5" fmla="*/ 2501761 h 5548763"/>
              <a:gd name="connsiteX6" fmla="*/ 2573689 w 3030891"/>
              <a:gd name="connsiteY6" fmla="*/ 1696096 h 5548763"/>
              <a:gd name="connsiteX7" fmla="*/ 102755 w 3030891"/>
              <a:gd name="connsiteY7" fmla="*/ 1053958 h 5548763"/>
              <a:gd name="connsiteX8" fmla="*/ 102755 w 3030891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57466 w 2928136"/>
              <a:gd name="connsiteY2" fmla="*/ 54258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296942 w 3225078"/>
              <a:gd name="connsiteY0" fmla="*/ 1053955 h 5578260"/>
              <a:gd name="connsiteX1" fmla="*/ 916955 w 3225078"/>
              <a:gd name="connsiteY1" fmla="*/ 1301228 h 5578260"/>
              <a:gd name="connsiteX2" fmla="*/ 986944 w 3225078"/>
              <a:gd name="connsiteY2" fmla="*/ 4740060 h 5578260"/>
              <a:gd name="connsiteX3" fmla="*/ 1255009 w 3225078"/>
              <a:gd name="connsiteY3" fmla="*/ 1554822 h 5578260"/>
              <a:gd name="connsiteX4" fmla="*/ 3225078 w 3225078"/>
              <a:gd name="connsiteY4" fmla="*/ 107023 h 5578260"/>
              <a:gd name="connsiteX5" fmla="*/ 525542 w 3225078"/>
              <a:gd name="connsiteY5" fmla="*/ 2501761 h 5578260"/>
              <a:gd name="connsiteX6" fmla="*/ 2767876 w 3225078"/>
              <a:gd name="connsiteY6" fmla="*/ 1696096 h 5578260"/>
              <a:gd name="connsiteX7" fmla="*/ 296942 w 3225078"/>
              <a:gd name="connsiteY7" fmla="*/ 1053958 h 5578260"/>
              <a:gd name="connsiteX8" fmla="*/ 296942 w 3225078"/>
              <a:gd name="connsiteY8" fmla="*/ 1053955 h 5578260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8136" h="5578260">
                <a:moveTo>
                  <a:pt x="0" y="1053955"/>
                </a:moveTo>
                <a:cubicBezTo>
                  <a:pt x="849961" y="667873"/>
                  <a:pt x="530324" y="4656582"/>
                  <a:pt x="690002" y="4740060"/>
                </a:cubicBezTo>
                <a:cubicBezTo>
                  <a:pt x="746344" y="4782326"/>
                  <a:pt x="625000" y="1780895"/>
                  <a:pt x="958067" y="1554822"/>
                </a:cubicBezTo>
                <a:cubicBezTo>
                  <a:pt x="1204042" y="2617693"/>
                  <a:pt x="2516314" y="0"/>
                  <a:pt x="2928136" y="107023"/>
                </a:cubicBezTo>
                <a:cubicBezTo>
                  <a:pt x="1435513" y="2045643"/>
                  <a:pt x="468189" y="5267469"/>
                  <a:pt x="228600" y="2501761"/>
                </a:cubicBezTo>
                <a:cubicBezTo>
                  <a:pt x="360324" y="5578260"/>
                  <a:pt x="2153781" y="2236695"/>
                  <a:pt x="2470934" y="1696096"/>
                </a:cubicBezTo>
                <a:cubicBezTo>
                  <a:pt x="429222" y="2772608"/>
                  <a:pt x="411822" y="1160981"/>
                  <a:pt x="0" y="1053958"/>
                </a:cubicBezTo>
                <a:lnTo>
                  <a:pt x="0" y="1053955"/>
                </a:lnTo>
                <a:close/>
              </a:path>
            </a:pathLst>
          </a:custGeom>
          <a:gradFill>
            <a:gsLst>
              <a:gs pos="0">
                <a:schemeClr val="bg2">
                  <a:lumMod val="10000"/>
                </a:schemeClr>
              </a:gs>
              <a:gs pos="35000">
                <a:schemeClr val="bg2">
                  <a:lumMod val="25000"/>
                </a:schemeClr>
              </a:gs>
              <a:gs pos="55000">
                <a:schemeClr val="accent2">
                  <a:lumMod val="50000"/>
                </a:schemeClr>
              </a:gs>
              <a:gs pos="80000">
                <a:schemeClr val="accent1">
                  <a:lumMod val="50000"/>
                </a:schemeClr>
              </a:gs>
              <a:gs pos="95000">
                <a:srgbClr val="F27300"/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63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126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2"/>
          <p:cNvGrpSpPr/>
          <p:nvPr/>
        </p:nvGrpSpPr>
        <p:grpSpPr>
          <a:xfrm>
            <a:off x="6941417" y="5105400"/>
            <a:ext cx="2238442" cy="2005669"/>
            <a:chOff x="2810256" y="4943398"/>
            <a:chExt cx="2238442" cy="2005669"/>
          </a:xfrm>
        </p:grpSpPr>
        <p:sp>
          <p:nvSpPr>
            <p:cNvPr id="10" name="Freeform 9"/>
            <p:cNvSpPr>
              <a:spLocks noChangeAspect="1"/>
            </p:cNvSpPr>
            <p:nvPr/>
          </p:nvSpPr>
          <p:spPr>
            <a:xfrm rot="6563566" flipH="1" flipV="1">
              <a:off x="2928137" y="544273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3359071" y="482551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3613937" y="5236996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 noChangeAspect="1"/>
            </p:cNvSpPr>
            <p:nvPr/>
          </p:nvSpPr>
          <p:spPr>
            <a:xfrm rot="6563566" flipH="1" flipV="1">
              <a:off x="3209136" y="5914804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>
            <a:xfrm rot="6563566" flipH="1" flipV="1">
              <a:off x="4014435" y="56584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5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5640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ajd tytułowy z podtytułem">
    <p:bg>
      <p:bgPr>
        <a:blipFill dpi="0" rotWithShape="1">
          <a:blip r:embed="rId2" cstate="print">
            <a:alphaModFix amt="60000"/>
            <a:duotone>
              <a:schemeClr val="bg1">
                <a:shade val="50000"/>
                <a:satMod val="250000"/>
              </a:schemeClr>
              <a:schemeClr val="bg1">
                <a:tint val="80000"/>
                <a:satMod val="11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26" y="1214422"/>
            <a:ext cx="5238750" cy="1600200"/>
          </a:xfrm>
        </p:spPr>
        <p:txBody>
          <a:bodyPr anchor="t" anchorCtr="0"/>
          <a:lstStyle/>
          <a:p>
            <a:r>
              <a:rPr lang="pl-PL" smtClean="0"/>
              <a:t>Kliknij, aby edytować styl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4000504"/>
            <a:ext cx="4433047" cy="2009788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dirty="0"/>
          </a:p>
        </p:txBody>
      </p:sp>
      <p:sp>
        <p:nvSpPr>
          <p:cNvPr id="11" name="Freeform 10"/>
          <p:cNvSpPr/>
          <p:nvPr/>
        </p:nvSpPr>
        <p:spPr>
          <a:xfrm flipH="1">
            <a:off x="215153" y="381001"/>
            <a:ext cx="2639924" cy="5029200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29730 w 2928136"/>
              <a:gd name="connsiteY1" fmla="*/ 1463460 h 5548763"/>
              <a:gd name="connsiteX2" fmla="*/ 958067 w 2928136"/>
              <a:gd name="connsiteY2" fmla="*/ 1554822 h 5548763"/>
              <a:gd name="connsiteX3" fmla="*/ 2928136 w 2928136"/>
              <a:gd name="connsiteY3" fmla="*/ 107023 h 5548763"/>
              <a:gd name="connsiteX4" fmla="*/ 228600 w 2928136"/>
              <a:gd name="connsiteY4" fmla="*/ 2501761 h 5548763"/>
              <a:gd name="connsiteX5" fmla="*/ 2470934 w 2928136"/>
              <a:gd name="connsiteY5" fmla="*/ 1696096 h 5548763"/>
              <a:gd name="connsiteX6" fmla="*/ 0 w 2928136"/>
              <a:gd name="connsiteY6" fmla="*/ 1053958 h 5548763"/>
              <a:gd name="connsiteX7" fmla="*/ 0 w 2928136"/>
              <a:gd name="connsiteY7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102755 w 3030891"/>
              <a:gd name="connsiteY0" fmla="*/ 1053955 h 5548763"/>
              <a:gd name="connsiteX1" fmla="*/ 722768 w 3030891"/>
              <a:gd name="connsiteY1" fmla="*/ 1301228 h 5548763"/>
              <a:gd name="connsiteX2" fmla="*/ 1032485 w 3030891"/>
              <a:gd name="connsiteY2" fmla="*/ 1463460 h 5548763"/>
              <a:gd name="connsiteX3" fmla="*/ 1060822 w 3030891"/>
              <a:gd name="connsiteY3" fmla="*/ 1554822 h 5548763"/>
              <a:gd name="connsiteX4" fmla="*/ 3030891 w 3030891"/>
              <a:gd name="connsiteY4" fmla="*/ 107023 h 5548763"/>
              <a:gd name="connsiteX5" fmla="*/ 331355 w 3030891"/>
              <a:gd name="connsiteY5" fmla="*/ 2501761 h 5548763"/>
              <a:gd name="connsiteX6" fmla="*/ 2573689 w 3030891"/>
              <a:gd name="connsiteY6" fmla="*/ 1696096 h 5548763"/>
              <a:gd name="connsiteX7" fmla="*/ 102755 w 3030891"/>
              <a:gd name="connsiteY7" fmla="*/ 1053958 h 5548763"/>
              <a:gd name="connsiteX8" fmla="*/ 102755 w 3030891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57466 w 2928136"/>
              <a:gd name="connsiteY2" fmla="*/ 54258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296942 w 3225078"/>
              <a:gd name="connsiteY0" fmla="*/ 1053955 h 5578260"/>
              <a:gd name="connsiteX1" fmla="*/ 916955 w 3225078"/>
              <a:gd name="connsiteY1" fmla="*/ 1301228 h 5578260"/>
              <a:gd name="connsiteX2" fmla="*/ 986944 w 3225078"/>
              <a:gd name="connsiteY2" fmla="*/ 4740060 h 5578260"/>
              <a:gd name="connsiteX3" fmla="*/ 1255009 w 3225078"/>
              <a:gd name="connsiteY3" fmla="*/ 1554822 h 5578260"/>
              <a:gd name="connsiteX4" fmla="*/ 3225078 w 3225078"/>
              <a:gd name="connsiteY4" fmla="*/ 107023 h 5578260"/>
              <a:gd name="connsiteX5" fmla="*/ 525542 w 3225078"/>
              <a:gd name="connsiteY5" fmla="*/ 2501761 h 5578260"/>
              <a:gd name="connsiteX6" fmla="*/ 2767876 w 3225078"/>
              <a:gd name="connsiteY6" fmla="*/ 1696096 h 5578260"/>
              <a:gd name="connsiteX7" fmla="*/ 296942 w 3225078"/>
              <a:gd name="connsiteY7" fmla="*/ 1053958 h 5578260"/>
              <a:gd name="connsiteX8" fmla="*/ 296942 w 3225078"/>
              <a:gd name="connsiteY8" fmla="*/ 1053955 h 5578260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8136" h="5578260">
                <a:moveTo>
                  <a:pt x="0" y="1053955"/>
                </a:moveTo>
                <a:cubicBezTo>
                  <a:pt x="849961" y="667873"/>
                  <a:pt x="530324" y="4656582"/>
                  <a:pt x="690002" y="4740060"/>
                </a:cubicBezTo>
                <a:cubicBezTo>
                  <a:pt x="746344" y="4782326"/>
                  <a:pt x="625000" y="1780895"/>
                  <a:pt x="958067" y="1554822"/>
                </a:cubicBezTo>
                <a:cubicBezTo>
                  <a:pt x="1204042" y="2617693"/>
                  <a:pt x="2516314" y="0"/>
                  <a:pt x="2928136" y="107023"/>
                </a:cubicBezTo>
                <a:cubicBezTo>
                  <a:pt x="1435513" y="2045643"/>
                  <a:pt x="468189" y="5267469"/>
                  <a:pt x="228600" y="2501761"/>
                </a:cubicBezTo>
                <a:cubicBezTo>
                  <a:pt x="360324" y="5578260"/>
                  <a:pt x="2153781" y="2236695"/>
                  <a:pt x="2470934" y="1696096"/>
                </a:cubicBezTo>
                <a:cubicBezTo>
                  <a:pt x="429222" y="2772608"/>
                  <a:pt x="411822" y="1160981"/>
                  <a:pt x="0" y="1053958"/>
                </a:cubicBezTo>
                <a:lnTo>
                  <a:pt x="0" y="1053955"/>
                </a:lnTo>
                <a:close/>
              </a:path>
            </a:pathLst>
          </a:custGeom>
          <a:gradFill>
            <a:gsLst>
              <a:gs pos="0">
                <a:schemeClr val="bg2">
                  <a:lumMod val="10000"/>
                </a:schemeClr>
              </a:gs>
              <a:gs pos="35000">
                <a:schemeClr val="bg2">
                  <a:lumMod val="25000"/>
                </a:schemeClr>
              </a:gs>
              <a:gs pos="55000">
                <a:schemeClr val="accent2">
                  <a:lumMod val="50000"/>
                </a:schemeClr>
              </a:gs>
              <a:gs pos="80000">
                <a:schemeClr val="accent1">
                  <a:lumMod val="50000"/>
                </a:schemeClr>
              </a:gs>
              <a:gs pos="95000">
                <a:srgbClr val="F27300"/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63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126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2"/>
          <p:cNvGrpSpPr/>
          <p:nvPr/>
        </p:nvGrpSpPr>
        <p:grpSpPr>
          <a:xfrm>
            <a:off x="6941417" y="5105400"/>
            <a:ext cx="2238442" cy="2005669"/>
            <a:chOff x="2810256" y="4943398"/>
            <a:chExt cx="2238442" cy="2005669"/>
          </a:xfrm>
        </p:grpSpPr>
        <p:sp>
          <p:nvSpPr>
            <p:cNvPr id="10" name="Freeform 9"/>
            <p:cNvSpPr>
              <a:spLocks noChangeAspect="1"/>
            </p:cNvSpPr>
            <p:nvPr/>
          </p:nvSpPr>
          <p:spPr>
            <a:xfrm rot="6563566" flipH="1" flipV="1">
              <a:off x="2928137" y="544273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3359071" y="482551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3613937" y="5236996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 noChangeAspect="1"/>
            </p:cNvSpPr>
            <p:nvPr/>
          </p:nvSpPr>
          <p:spPr>
            <a:xfrm rot="6563566" flipH="1" flipV="1">
              <a:off x="3209136" y="5914804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>
            <a:xfrm rot="6563566" flipH="1" flipV="1">
              <a:off x="4014435" y="56584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5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5" name="pole tekstowe 14"/>
          <p:cNvSpPr txBox="1"/>
          <p:nvPr/>
        </p:nvSpPr>
        <p:spPr>
          <a:xfrm>
            <a:off x="3500430" y="357166"/>
            <a:ext cx="3071834" cy="428628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gradFill>
                <a:gsLst>
                  <a:gs pos="0">
                    <a:schemeClr val="tx1">
                      <a:alpha val="90000"/>
                    </a:schemeClr>
                  </a:gs>
                  <a:gs pos="50000">
                    <a:schemeClr val="tx1">
                      <a:lumMod val="75000"/>
                      <a:lumOff val="25000"/>
                      <a:alpha val="90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5400000" scaled="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Symbol zastępczy tekstu 17"/>
          <p:cNvSpPr>
            <a:spLocks noGrp="1"/>
          </p:cNvSpPr>
          <p:nvPr>
            <p:ph type="body" sz="quarter" idx="13" hasCustomPrompt="1"/>
          </p:nvPr>
        </p:nvSpPr>
        <p:spPr>
          <a:xfrm>
            <a:off x="2928938" y="2857496"/>
            <a:ext cx="5286375" cy="1071567"/>
          </a:xfrm>
        </p:spPr>
        <p:txBody>
          <a:bodyPr/>
          <a:lstStyle>
            <a:lvl1pPr>
              <a:buNone/>
              <a:defRPr sz="3600"/>
            </a:lvl1pPr>
            <a:lvl2pPr>
              <a:buNone/>
              <a:defRPr sz="3600"/>
            </a:lvl2pPr>
          </a:lstStyle>
          <a:p>
            <a:pPr lvl="0"/>
            <a:r>
              <a:rPr lang="pl-PL" dirty="0" smtClean="0"/>
              <a:t>Kliknij, aby edytować style </a:t>
            </a:r>
            <a:r>
              <a:rPr lang="en-US" dirty="0" err="1" smtClean="0"/>
              <a:t>podtytulu</a:t>
            </a:r>
            <a:endParaRPr lang="en-US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3500430" y="357166"/>
            <a:ext cx="3071834" cy="428628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gradFill>
                <a:gsLst>
                  <a:gs pos="0">
                    <a:schemeClr val="tx1">
                      <a:alpha val="90000"/>
                    </a:schemeClr>
                  </a:gs>
                  <a:gs pos="50000">
                    <a:schemeClr val="tx1">
                      <a:lumMod val="75000"/>
                      <a:lumOff val="25000"/>
                      <a:alpha val="90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5400000" scaled="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3500430" y="357166"/>
            <a:ext cx="3071834" cy="428628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gradFill>
                <a:gsLst>
                  <a:gs pos="0">
                    <a:schemeClr val="tx1">
                      <a:alpha val="90000"/>
                    </a:schemeClr>
                  </a:gs>
                  <a:gs pos="50000">
                    <a:schemeClr val="tx1">
                      <a:lumMod val="75000"/>
                      <a:lumOff val="25000"/>
                      <a:alpha val="90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5400000" scaled="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ajd tytułowy z podtytułem">
    <p:bg>
      <p:bgPr>
        <a:blipFill dpi="0" rotWithShape="1">
          <a:blip r:embed="rId2" cstate="print">
            <a:alphaModFix amt="60000"/>
            <a:duotone>
              <a:schemeClr val="bg1">
                <a:shade val="50000"/>
                <a:satMod val="250000"/>
              </a:schemeClr>
              <a:schemeClr val="bg1">
                <a:tint val="80000"/>
                <a:satMod val="11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26" y="1214422"/>
            <a:ext cx="5238750" cy="1600200"/>
          </a:xfrm>
        </p:spPr>
        <p:txBody>
          <a:bodyPr anchor="t" anchorCtr="0"/>
          <a:lstStyle/>
          <a:p>
            <a:r>
              <a:rPr lang="pl-PL" smtClean="0"/>
              <a:t>Kliknij, aby edytować styl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4000504"/>
            <a:ext cx="4433047" cy="2009788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dirty="0"/>
          </a:p>
        </p:txBody>
      </p:sp>
      <p:sp>
        <p:nvSpPr>
          <p:cNvPr id="11" name="Freeform 10"/>
          <p:cNvSpPr/>
          <p:nvPr/>
        </p:nvSpPr>
        <p:spPr>
          <a:xfrm flipH="1">
            <a:off x="215153" y="381001"/>
            <a:ext cx="2639924" cy="5029200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29730 w 2928136"/>
              <a:gd name="connsiteY1" fmla="*/ 1463460 h 5548763"/>
              <a:gd name="connsiteX2" fmla="*/ 958067 w 2928136"/>
              <a:gd name="connsiteY2" fmla="*/ 1554822 h 5548763"/>
              <a:gd name="connsiteX3" fmla="*/ 2928136 w 2928136"/>
              <a:gd name="connsiteY3" fmla="*/ 107023 h 5548763"/>
              <a:gd name="connsiteX4" fmla="*/ 228600 w 2928136"/>
              <a:gd name="connsiteY4" fmla="*/ 2501761 h 5548763"/>
              <a:gd name="connsiteX5" fmla="*/ 2470934 w 2928136"/>
              <a:gd name="connsiteY5" fmla="*/ 1696096 h 5548763"/>
              <a:gd name="connsiteX6" fmla="*/ 0 w 2928136"/>
              <a:gd name="connsiteY6" fmla="*/ 1053958 h 5548763"/>
              <a:gd name="connsiteX7" fmla="*/ 0 w 2928136"/>
              <a:gd name="connsiteY7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102755 w 3030891"/>
              <a:gd name="connsiteY0" fmla="*/ 1053955 h 5548763"/>
              <a:gd name="connsiteX1" fmla="*/ 722768 w 3030891"/>
              <a:gd name="connsiteY1" fmla="*/ 1301228 h 5548763"/>
              <a:gd name="connsiteX2" fmla="*/ 1032485 w 3030891"/>
              <a:gd name="connsiteY2" fmla="*/ 1463460 h 5548763"/>
              <a:gd name="connsiteX3" fmla="*/ 1060822 w 3030891"/>
              <a:gd name="connsiteY3" fmla="*/ 1554822 h 5548763"/>
              <a:gd name="connsiteX4" fmla="*/ 3030891 w 3030891"/>
              <a:gd name="connsiteY4" fmla="*/ 107023 h 5548763"/>
              <a:gd name="connsiteX5" fmla="*/ 331355 w 3030891"/>
              <a:gd name="connsiteY5" fmla="*/ 2501761 h 5548763"/>
              <a:gd name="connsiteX6" fmla="*/ 2573689 w 3030891"/>
              <a:gd name="connsiteY6" fmla="*/ 1696096 h 5548763"/>
              <a:gd name="connsiteX7" fmla="*/ 102755 w 3030891"/>
              <a:gd name="connsiteY7" fmla="*/ 1053958 h 5548763"/>
              <a:gd name="connsiteX8" fmla="*/ 102755 w 3030891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57466 w 2928136"/>
              <a:gd name="connsiteY2" fmla="*/ 54258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296942 w 3225078"/>
              <a:gd name="connsiteY0" fmla="*/ 1053955 h 5578260"/>
              <a:gd name="connsiteX1" fmla="*/ 916955 w 3225078"/>
              <a:gd name="connsiteY1" fmla="*/ 1301228 h 5578260"/>
              <a:gd name="connsiteX2" fmla="*/ 986944 w 3225078"/>
              <a:gd name="connsiteY2" fmla="*/ 4740060 h 5578260"/>
              <a:gd name="connsiteX3" fmla="*/ 1255009 w 3225078"/>
              <a:gd name="connsiteY3" fmla="*/ 1554822 h 5578260"/>
              <a:gd name="connsiteX4" fmla="*/ 3225078 w 3225078"/>
              <a:gd name="connsiteY4" fmla="*/ 107023 h 5578260"/>
              <a:gd name="connsiteX5" fmla="*/ 525542 w 3225078"/>
              <a:gd name="connsiteY5" fmla="*/ 2501761 h 5578260"/>
              <a:gd name="connsiteX6" fmla="*/ 2767876 w 3225078"/>
              <a:gd name="connsiteY6" fmla="*/ 1696096 h 5578260"/>
              <a:gd name="connsiteX7" fmla="*/ 296942 w 3225078"/>
              <a:gd name="connsiteY7" fmla="*/ 1053958 h 5578260"/>
              <a:gd name="connsiteX8" fmla="*/ 296942 w 3225078"/>
              <a:gd name="connsiteY8" fmla="*/ 1053955 h 5578260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8136" h="5578260">
                <a:moveTo>
                  <a:pt x="0" y="1053955"/>
                </a:moveTo>
                <a:cubicBezTo>
                  <a:pt x="849961" y="667873"/>
                  <a:pt x="530324" y="4656582"/>
                  <a:pt x="690002" y="4740060"/>
                </a:cubicBezTo>
                <a:cubicBezTo>
                  <a:pt x="746344" y="4782326"/>
                  <a:pt x="625000" y="1780895"/>
                  <a:pt x="958067" y="1554822"/>
                </a:cubicBezTo>
                <a:cubicBezTo>
                  <a:pt x="1204042" y="2617693"/>
                  <a:pt x="2516314" y="0"/>
                  <a:pt x="2928136" y="107023"/>
                </a:cubicBezTo>
                <a:cubicBezTo>
                  <a:pt x="1435513" y="2045643"/>
                  <a:pt x="468189" y="5267469"/>
                  <a:pt x="228600" y="2501761"/>
                </a:cubicBezTo>
                <a:cubicBezTo>
                  <a:pt x="360324" y="5578260"/>
                  <a:pt x="2153781" y="2236695"/>
                  <a:pt x="2470934" y="1696096"/>
                </a:cubicBezTo>
                <a:cubicBezTo>
                  <a:pt x="429222" y="2772608"/>
                  <a:pt x="411822" y="1160981"/>
                  <a:pt x="0" y="1053958"/>
                </a:cubicBezTo>
                <a:lnTo>
                  <a:pt x="0" y="1053955"/>
                </a:lnTo>
                <a:close/>
              </a:path>
            </a:pathLst>
          </a:custGeom>
          <a:gradFill>
            <a:gsLst>
              <a:gs pos="0">
                <a:schemeClr val="bg2">
                  <a:lumMod val="10000"/>
                </a:schemeClr>
              </a:gs>
              <a:gs pos="35000">
                <a:schemeClr val="bg2">
                  <a:lumMod val="25000"/>
                </a:schemeClr>
              </a:gs>
              <a:gs pos="55000">
                <a:schemeClr val="accent2">
                  <a:lumMod val="50000"/>
                </a:schemeClr>
              </a:gs>
              <a:gs pos="80000">
                <a:schemeClr val="accent1">
                  <a:lumMod val="50000"/>
                </a:schemeClr>
              </a:gs>
              <a:gs pos="95000">
                <a:srgbClr val="F27300"/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63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126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2"/>
          <p:cNvGrpSpPr/>
          <p:nvPr/>
        </p:nvGrpSpPr>
        <p:grpSpPr>
          <a:xfrm>
            <a:off x="6941417" y="5105400"/>
            <a:ext cx="2238442" cy="2005669"/>
            <a:chOff x="2810256" y="4943398"/>
            <a:chExt cx="2238442" cy="2005669"/>
          </a:xfrm>
        </p:grpSpPr>
        <p:sp>
          <p:nvSpPr>
            <p:cNvPr id="10" name="Freeform 9"/>
            <p:cNvSpPr>
              <a:spLocks noChangeAspect="1"/>
            </p:cNvSpPr>
            <p:nvPr/>
          </p:nvSpPr>
          <p:spPr>
            <a:xfrm rot="6563566" flipH="1" flipV="1">
              <a:off x="2928137" y="544273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3359071" y="482551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3613937" y="5236996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 noChangeAspect="1"/>
            </p:cNvSpPr>
            <p:nvPr/>
          </p:nvSpPr>
          <p:spPr>
            <a:xfrm rot="6563566" flipH="1" flipV="1">
              <a:off x="3209136" y="5914804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>
            <a:xfrm rot="6563566" flipH="1" flipV="1">
              <a:off x="4014435" y="56584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5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5" name="pole tekstowe 14"/>
          <p:cNvSpPr txBox="1"/>
          <p:nvPr/>
        </p:nvSpPr>
        <p:spPr>
          <a:xfrm>
            <a:off x="3500430" y="357166"/>
            <a:ext cx="3071834" cy="428628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gradFill>
                <a:gsLst>
                  <a:gs pos="0">
                    <a:schemeClr val="tx1">
                      <a:alpha val="90000"/>
                    </a:schemeClr>
                  </a:gs>
                  <a:gs pos="50000">
                    <a:schemeClr val="tx1">
                      <a:lumMod val="75000"/>
                      <a:lumOff val="25000"/>
                      <a:alpha val="90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5400000" scaled="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Symbol zastępczy tekstu 17"/>
          <p:cNvSpPr>
            <a:spLocks noGrp="1"/>
          </p:cNvSpPr>
          <p:nvPr>
            <p:ph type="body" sz="quarter" idx="13" hasCustomPrompt="1"/>
          </p:nvPr>
        </p:nvSpPr>
        <p:spPr>
          <a:xfrm>
            <a:off x="2928938" y="2857496"/>
            <a:ext cx="5286375" cy="1071567"/>
          </a:xfrm>
        </p:spPr>
        <p:txBody>
          <a:bodyPr/>
          <a:lstStyle>
            <a:lvl1pPr>
              <a:buNone/>
              <a:defRPr sz="3600"/>
            </a:lvl1pPr>
            <a:lvl2pPr>
              <a:buNone/>
              <a:defRPr sz="3600"/>
            </a:lvl2pPr>
          </a:lstStyle>
          <a:p>
            <a:pPr lvl="0"/>
            <a:r>
              <a:rPr lang="pl-PL" dirty="0" smtClean="0"/>
              <a:t>Kliknij, aby edytować style </a:t>
            </a:r>
            <a:r>
              <a:rPr lang="en-US" dirty="0" err="1" smtClean="0"/>
              <a:t>podtytulu</a:t>
            </a:r>
            <a:endParaRPr lang="en-US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3500430" y="357166"/>
            <a:ext cx="3071834" cy="428628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gradFill>
                <a:gsLst>
                  <a:gs pos="0">
                    <a:schemeClr val="tx1">
                      <a:alpha val="90000"/>
                    </a:schemeClr>
                  </a:gs>
                  <a:gs pos="50000">
                    <a:schemeClr val="tx1">
                      <a:lumMod val="75000"/>
                      <a:lumOff val="25000"/>
                      <a:alpha val="90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5400000" scaled="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pole tekstowe 16"/>
          <p:cNvSpPr txBox="1"/>
          <p:nvPr userDrawn="1"/>
        </p:nvSpPr>
        <p:spPr>
          <a:xfrm>
            <a:off x="3500430" y="357166"/>
            <a:ext cx="3071834" cy="428628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gradFill>
                <a:gsLst>
                  <a:gs pos="0">
                    <a:schemeClr val="tx1">
                      <a:alpha val="90000"/>
                    </a:schemeClr>
                  </a:gs>
                  <a:gs pos="50000">
                    <a:schemeClr val="tx1">
                      <a:lumMod val="75000"/>
                      <a:lumOff val="25000"/>
                      <a:alpha val="90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5400000" scaled="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61380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71612"/>
            <a:ext cx="7744944" cy="478634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Karol Walędzik - Windows Programming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9898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zawartość + k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71613"/>
            <a:ext cx="7745514" cy="228601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86577" y="6498874"/>
            <a:ext cx="1236301" cy="25603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Karol Walędzik - Windows Programming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1" name="Symbol zastępczy tekstu 10"/>
          <p:cNvSpPr>
            <a:spLocks noGrp="1"/>
          </p:cNvSpPr>
          <p:nvPr>
            <p:ph type="body" sz="quarter" idx="13" hasCustomPrompt="1"/>
          </p:nvPr>
        </p:nvSpPr>
        <p:spPr>
          <a:xfrm>
            <a:off x="755576" y="4071942"/>
            <a:ext cx="7888339" cy="2143140"/>
          </a:xfrm>
          <a:solidFill>
            <a:schemeClr val="bg1">
              <a:lumMod val="50000"/>
              <a:alpha val="27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/>
          </a:scene3d>
          <a:sp3d prstMaterial="translucentPowde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tIns="108000" bIns="108000">
            <a:normAutofit/>
          </a:bodyPr>
          <a:lstStyle>
            <a:lvl1pPr marL="0" marR="0" indent="-342900" algn="l" defTabSz="3600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 lang="en-US" sz="2400" b="0" kern="1200" dirty="0">
                <a:solidFill>
                  <a:schemeClr val="dk1"/>
                </a:solidFill>
                <a:latin typeface="Consolas" pitchFamily="49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err="1" smtClean="0"/>
              <a:t>Kod</a:t>
            </a:r>
            <a:r>
              <a:rPr lang="pl-PL" dirty="0" smtClean="0"/>
              <a:t> źródłowy</a:t>
            </a:r>
          </a:p>
          <a:p>
            <a:pPr marL="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dirty="0" err="1" smtClean="0"/>
              <a:t>Kod</a:t>
            </a:r>
            <a:r>
              <a:rPr lang="pl-PL" dirty="0" smtClean="0"/>
              <a:t> źródłowy</a:t>
            </a:r>
            <a:endParaRPr lang="en-US" dirty="0" smtClean="0"/>
          </a:p>
          <a:p>
            <a:pPr marL="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dirty="0" err="1" smtClean="0"/>
              <a:t>Kod</a:t>
            </a:r>
            <a:r>
              <a:rPr lang="pl-PL" dirty="0" smtClean="0"/>
              <a:t> źródłowy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42434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38413"/>
            <a:ext cx="6665913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000" b="1" i="0" kern="1200" cap="sm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799" y="3910013"/>
            <a:ext cx="4532313" cy="8143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Freeform 6"/>
          <p:cNvSpPr/>
          <p:nvPr/>
        </p:nvSpPr>
        <p:spPr>
          <a:xfrm rot="5400000" flipH="1" flipV="1">
            <a:off x="5544106" y="1160748"/>
            <a:ext cx="4752533" cy="3528390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1275236 w 4203372"/>
              <a:gd name="connsiteY0" fmla="*/ 1810262 h 6305070"/>
              <a:gd name="connsiteX1" fmla="*/ 2233303 w 4203372"/>
              <a:gd name="connsiteY1" fmla="*/ 2311129 h 6305070"/>
              <a:gd name="connsiteX2" fmla="*/ 4203372 w 4203372"/>
              <a:gd name="connsiteY2" fmla="*/ 863330 h 6305070"/>
              <a:gd name="connsiteX3" fmla="*/ 1503836 w 4203372"/>
              <a:gd name="connsiteY3" fmla="*/ 3258068 h 6305070"/>
              <a:gd name="connsiteX4" fmla="*/ 3746170 w 4203372"/>
              <a:gd name="connsiteY4" fmla="*/ 2452403 h 6305070"/>
              <a:gd name="connsiteX5" fmla="*/ 1275236 w 4203372"/>
              <a:gd name="connsiteY5" fmla="*/ 1810265 h 6305070"/>
              <a:gd name="connsiteX6" fmla="*/ 1275236 w 4203372"/>
              <a:gd name="connsiteY6" fmla="*/ 1810262 h 6305070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844930 w 3773066"/>
              <a:gd name="connsiteY0" fmla="*/ 2505027 h 6999835"/>
              <a:gd name="connsiteX1" fmla="*/ 1802997 w 3773066"/>
              <a:gd name="connsiteY1" fmla="*/ 3005894 h 6999835"/>
              <a:gd name="connsiteX2" fmla="*/ 3773066 w 3773066"/>
              <a:gd name="connsiteY2" fmla="*/ 1558095 h 6999835"/>
              <a:gd name="connsiteX3" fmla="*/ 1073530 w 3773066"/>
              <a:gd name="connsiteY3" fmla="*/ 3952833 h 6999835"/>
              <a:gd name="connsiteX4" fmla="*/ 3315864 w 3773066"/>
              <a:gd name="connsiteY4" fmla="*/ 3147168 h 6999835"/>
              <a:gd name="connsiteX5" fmla="*/ 844930 w 3773066"/>
              <a:gd name="connsiteY5" fmla="*/ 2505030 h 6999835"/>
              <a:gd name="connsiteX6" fmla="*/ 844930 w 3773066"/>
              <a:gd name="connsiteY6" fmla="*/ 2505027 h 6999835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869139 w 4797275"/>
              <a:gd name="connsiteY0" fmla="*/ 2392968 h 6887776"/>
              <a:gd name="connsiteX1" fmla="*/ 2827206 w 4797275"/>
              <a:gd name="connsiteY1" fmla="*/ 2893835 h 6887776"/>
              <a:gd name="connsiteX2" fmla="*/ 4797275 w 4797275"/>
              <a:gd name="connsiteY2" fmla="*/ 1446036 h 6887776"/>
              <a:gd name="connsiteX3" fmla="*/ 2097739 w 4797275"/>
              <a:gd name="connsiteY3" fmla="*/ 3840774 h 6887776"/>
              <a:gd name="connsiteX4" fmla="*/ 4340073 w 4797275"/>
              <a:gd name="connsiteY4" fmla="*/ 3035109 h 6887776"/>
              <a:gd name="connsiteX5" fmla="*/ 1869139 w 4797275"/>
              <a:gd name="connsiteY5" fmla="*/ 2392971 h 6887776"/>
              <a:gd name="connsiteX6" fmla="*/ 1869139 w 4797275"/>
              <a:gd name="connsiteY6" fmla="*/ 2392968 h 6887776"/>
              <a:gd name="connsiteX0" fmla="*/ 1869139 w 4797275"/>
              <a:gd name="connsiteY0" fmla="*/ 2433309 h 6928117"/>
              <a:gd name="connsiteX1" fmla="*/ 2827206 w 4797275"/>
              <a:gd name="connsiteY1" fmla="*/ 2934176 h 6928117"/>
              <a:gd name="connsiteX2" fmla="*/ 4797275 w 4797275"/>
              <a:gd name="connsiteY2" fmla="*/ 1486377 h 6928117"/>
              <a:gd name="connsiteX3" fmla="*/ 2097739 w 4797275"/>
              <a:gd name="connsiteY3" fmla="*/ 3881115 h 6928117"/>
              <a:gd name="connsiteX4" fmla="*/ 4340073 w 4797275"/>
              <a:gd name="connsiteY4" fmla="*/ 3075450 h 6928117"/>
              <a:gd name="connsiteX5" fmla="*/ 1869139 w 4797275"/>
              <a:gd name="connsiteY5" fmla="*/ 2433312 h 6928117"/>
              <a:gd name="connsiteX6" fmla="*/ 1869139 w 4797275"/>
              <a:gd name="connsiteY6" fmla="*/ 2433309 h 6928117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3269869 w 4797275"/>
              <a:gd name="connsiteY5" fmla="*/ 2756647 h 7026729"/>
              <a:gd name="connsiteX6" fmla="*/ 1869139 w 4797275"/>
              <a:gd name="connsiteY6" fmla="*/ 2531924 h 7026729"/>
              <a:gd name="connsiteX7" fmla="*/ 1869139 w 4797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6324598"/>
              <a:gd name="connsiteY0" fmla="*/ 2531921 h 7331529"/>
              <a:gd name="connsiteX1" fmla="*/ 2827206 w 6324598"/>
              <a:gd name="connsiteY1" fmla="*/ 3032788 h 7331529"/>
              <a:gd name="connsiteX2" fmla="*/ 5940275 w 6324598"/>
              <a:gd name="connsiteY2" fmla="*/ 2423189 h 7331529"/>
              <a:gd name="connsiteX3" fmla="*/ 5831539 w 6324598"/>
              <a:gd name="connsiteY3" fmla="*/ 4284527 h 7331529"/>
              <a:gd name="connsiteX4" fmla="*/ 4568673 w 6324598"/>
              <a:gd name="connsiteY4" fmla="*/ 3174062 h 7331529"/>
              <a:gd name="connsiteX5" fmla="*/ 3269869 w 6324598"/>
              <a:gd name="connsiteY5" fmla="*/ 2756647 h 7331529"/>
              <a:gd name="connsiteX6" fmla="*/ 1869139 w 6324598"/>
              <a:gd name="connsiteY6" fmla="*/ 2531924 h 7331529"/>
              <a:gd name="connsiteX7" fmla="*/ 1869139 w 63245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1869139 w 6934198"/>
              <a:gd name="connsiteY5" fmla="*/ 2531924 h 7331529"/>
              <a:gd name="connsiteX6" fmla="*/ 1869139 w 6934198"/>
              <a:gd name="connsiteY6" fmla="*/ 2531921 h 7331529"/>
              <a:gd name="connsiteX0" fmla="*/ 1869139 w 6911785"/>
              <a:gd name="connsiteY0" fmla="*/ 2531921 h 7336788"/>
              <a:gd name="connsiteX1" fmla="*/ 2827206 w 6911785"/>
              <a:gd name="connsiteY1" fmla="*/ 3032788 h 7336788"/>
              <a:gd name="connsiteX2" fmla="*/ 5940275 w 6911785"/>
              <a:gd name="connsiteY2" fmla="*/ 2423189 h 7336788"/>
              <a:gd name="connsiteX3" fmla="*/ 6441139 w 6911785"/>
              <a:gd name="connsiteY3" fmla="*/ 4284527 h 7336788"/>
              <a:gd name="connsiteX4" fmla="*/ 4568673 w 6911785"/>
              <a:gd name="connsiteY4" fmla="*/ 3174062 h 7336788"/>
              <a:gd name="connsiteX5" fmla="*/ 1869139 w 6911785"/>
              <a:gd name="connsiteY5" fmla="*/ 2531924 h 7336788"/>
              <a:gd name="connsiteX6" fmla="*/ 1869139 w 6911785"/>
              <a:gd name="connsiteY6" fmla="*/ 2531921 h 7336788"/>
              <a:gd name="connsiteX0" fmla="*/ 1869139 w 7024741"/>
              <a:gd name="connsiteY0" fmla="*/ 2531921 h 7336788"/>
              <a:gd name="connsiteX1" fmla="*/ 2827206 w 7024741"/>
              <a:gd name="connsiteY1" fmla="*/ 3032788 h 7336788"/>
              <a:gd name="connsiteX2" fmla="*/ 5940275 w 7024741"/>
              <a:gd name="connsiteY2" fmla="*/ 2423189 h 7336788"/>
              <a:gd name="connsiteX3" fmla="*/ 6441139 w 7024741"/>
              <a:gd name="connsiteY3" fmla="*/ 4284527 h 7336788"/>
              <a:gd name="connsiteX4" fmla="*/ 4568673 w 7024741"/>
              <a:gd name="connsiteY4" fmla="*/ 3174062 h 7336788"/>
              <a:gd name="connsiteX5" fmla="*/ 1869139 w 7024741"/>
              <a:gd name="connsiteY5" fmla="*/ 2531924 h 7336788"/>
              <a:gd name="connsiteX6" fmla="*/ 1869139 w 7024741"/>
              <a:gd name="connsiteY6" fmla="*/ 2531921 h 7336788"/>
              <a:gd name="connsiteX0" fmla="*/ 2685372 w 6756508"/>
              <a:gd name="connsiteY0" fmla="*/ 2531921 h 5551239"/>
              <a:gd name="connsiteX1" fmla="*/ 3643439 w 6756508"/>
              <a:gd name="connsiteY1" fmla="*/ 3032788 h 5551239"/>
              <a:gd name="connsiteX2" fmla="*/ 6756508 w 6756508"/>
              <a:gd name="connsiteY2" fmla="*/ 2423189 h 5551239"/>
              <a:gd name="connsiteX3" fmla="*/ 0 w 6756508"/>
              <a:gd name="connsiteY3" fmla="*/ 2498978 h 5551239"/>
              <a:gd name="connsiteX4" fmla="*/ 5384906 w 6756508"/>
              <a:gd name="connsiteY4" fmla="*/ 3174062 h 5551239"/>
              <a:gd name="connsiteX5" fmla="*/ 2685372 w 6756508"/>
              <a:gd name="connsiteY5" fmla="*/ 2531924 h 5551239"/>
              <a:gd name="connsiteX6" fmla="*/ 2685372 w 6756508"/>
              <a:gd name="connsiteY6" fmla="*/ 2531921 h 5551239"/>
              <a:gd name="connsiteX0" fmla="*/ 2685372 w 6756508"/>
              <a:gd name="connsiteY0" fmla="*/ 2531921 h 5663722"/>
              <a:gd name="connsiteX1" fmla="*/ 3643439 w 6756508"/>
              <a:gd name="connsiteY1" fmla="*/ 3032788 h 5663722"/>
              <a:gd name="connsiteX2" fmla="*/ 6756508 w 6756508"/>
              <a:gd name="connsiteY2" fmla="*/ 2423189 h 5663722"/>
              <a:gd name="connsiteX3" fmla="*/ 0 w 6756508"/>
              <a:gd name="connsiteY3" fmla="*/ 2498978 h 5663722"/>
              <a:gd name="connsiteX4" fmla="*/ 5384906 w 6756508"/>
              <a:gd name="connsiteY4" fmla="*/ 3174062 h 5663722"/>
              <a:gd name="connsiteX5" fmla="*/ 2685372 w 6756508"/>
              <a:gd name="connsiteY5" fmla="*/ 2531924 h 5663722"/>
              <a:gd name="connsiteX6" fmla="*/ 2685372 w 6756508"/>
              <a:gd name="connsiteY6" fmla="*/ 2531921 h 5663722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6508" h="4203685">
                <a:moveTo>
                  <a:pt x="2685372" y="1071887"/>
                </a:moveTo>
                <a:cubicBezTo>
                  <a:pt x="3004728" y="1238842"/>
                  <a:pt x="3929746" y="843385"/>
                  <a:pt x="3643439" y="1572751"/>
                </a:cubicBezTo>
                <a:cubicBezTo>
                  <a:pt x="5291114" y="2384738"/>
                  <a:pt x="5802321" y="0"/>
                  <a:pt x="6756508" y="963152"/>
                </a:cubicBezTo>
                <a:cubicBezTo>
                  <a:pt x="5263885" y="2901772"/>
                  <a:pt x="583602" y="3607661"/>
                  <a:pt x="0" y="1038941"/>
                </a:cubicBezTo>
                <a:cubicBezTo>
                  <a:pt x="438400" y="4203685"/>
                  <a:pt x="5067753" y="2254624"/>
                  <a:pt x="5384906" y="1714025"/>
                </a:cubicBezTo>
                <a:cubicBezTo>
                  <a:pt x="4622906" y="1421925"/>
                  <a:pt x="3135294" y="1178910"/>
                  <a:pt x="2685372" y="1071887"/>
                </a:cubicBezTo>
                <a:close/>
              </a:path>
            </a:pathLst>
          </a:custGeom>
          <a:gradFill flip="none" rotWithShape="0">
            <a:gsLst>
              <a:gs pos="0">
                <a:schemeClr val="bg2">
                  <a:lumMod val="10000"/>
                </a:schemeClr>
              </a:gs>
              <a:gs pos="20000">
                <a:schemeClr val="bg2">
                  <a:lumMod val="25000"/>
                </a:schemeClr>
              </a:gs>
              <a:gs pos="50000">
                <a:schemeClr val="accent2">
                  <a:lumMod val="50000"/>
                </a:schemeClr>
              </a:gs>
              <a:gs pos="85000">
                <a:schemeClr val="accent1">
                  <a:lumMod val="50000"/>
                </a:schemeClr>
              </a:gs>
              <a:gs pos="100000">
                <a:srgbClr val="F27300"/>
              </a:gs>
            </a:gsLst>
            <a:lin ang="5400000" scaled="0"/>
            <a:tileRect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120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60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487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pod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38413"/>
            <a:ext cx="6665913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799" y="3910013"/>
            <a:ext cx="4532313" cy="8143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Freeform 6"/>
          <p:cNvSpPr/>
          <p:nvPr/>
        </p:nvSpPr>
        <p:spPr>
          <a:xfrm rot="5400000" flipH="1" flipV="1">
            <a:off x="5782442" y="1304158"/>
            <a:ext cx="4208515" cy="3124199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1275236 w 4203372"/>
              <a:gd name="connsiteY0" fmla="*/ 1810262 h 6305070"/>
              <a:gd name="connsiteX1" fmla="*/ 2233303 w 4203372"/>
              <a:gd name="connsiteY1" fmla="*/ 2311129 h 6305070"/>
              <a:gd name="connsiteX2" fmla="*/ 4203372 w 4203372"/>
              <a:gd name="connsiteY2" fmla="*/ 863330 h 6305070"/>
              <a:gd name="connsiteX3" fmla="*/ 1503836 w 4203372"/>
              <a:gd name="connsiteY3" fmla="*/ 3258068 h 6305070"/>
              <a:gd name="connsiteX4" fmla="*/ 3746170 w 4203372"/>
              <a:gd name="connsiteY4" fmla="*/ 2452403 h 6305070"/>
              <a:gd name="connsiteX5" fmla="*/ 1275236 w 4203372"/>
              <a:gd name="connsiteY5" fmla="*/ 1810265 h 6305070"/>
              <a:gd name="connsiteX6" fmla="*/ 1275236 w 4203372"/>
              <a:gd name="connsiteY6" fmla="*/ 1810262 h 6305070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844930 w 3773066"/>
              <a:gd name="connsiteY0" fmla="*/ 2505027 h 6999835"/>
              <a:gd name="connsiteX1" fmla="*/ 1802997 w 3773066"/>
              <a:gd name="connsiteY1" fmla="*/ 3005894 h 6999835"/>
              <a:gd name="connsiteX2" fmla="*/ 3773066 w 3773066"/>
              <a:gd name="connsiteY2" fmla="*/ 1558095 h 6999835"/>
              <a:gd name="connsiteX3" fmla="*/ 1073530 w 3773066"/>
              <a:gd name="connsiteY3" fmla="*/ 3952833 h 6999835"/>
              <a:gd name="connsiteX4" fmla="*/ 3315864 w 3773066"/>
              <a:gd name="connsiteY4" fmla="*/ 3147168 h 6999835"/>
              <a:gd name="connsiteX5" fmla="*/ 844930 w 3773066"/>
              <a:gd name="connsiteY5" fmla="*/ 2505030 h 6999835"/>
              <a:gd name="connsiteX6" fmla="*/ 844930 w 3773066"/>
              <a:gd name="connsiteY6" fmla="*/ 2505027 h 6999835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869139 w 4797275"/>
              <a:gd name="connsiteY0" fmla="*/ 2392968 h 6887776"/>
              <a:gd name="connsiteX1" fmla="*/ 2827206 w 4797275"/>
              <a:gd name="connsiteY1" fmla="*/ 2893835 h 6887776"/>
              <a:gd name="connsiteX2" fmla="*/ 4797275 w 4797275"/>
              <a:gd name="connsiteY2" fmla="*/ 1446036 h 6887776"/>
              <a:gd name="connsiteX3" fmla="*/ 2097739 w 4797275"/>
              <a:gd name="connsiteY3" fmla="*/ 3840774 h 6887776"/>
              <a:gd name="connsiteX4" fmla="*/ 4340073 w 4797275"/>
              <a:gd name="connsiteY4" fmla="*/ 3035109 h 6887776"/>
              <a:gd name="connsiteX5" fmla="*/ 1869139 w 4797275"/>
              <a:gd name="connsiteY5" fmla="*/ 2392971 h 6887776"/>
              <a:gd name="connsiteX6" fmla="*/ 1869139 w 4797275"/>
              <a:gd name="connsiteY6" fmla="*/ 2392968 h 6887776"/>
              <a:gd name="connsiteX0" fmla="*/ 1869139 w 4797275"/>
              <a:gd name="connsiteY0" fmla="*/ 2433309 h 6928117"/>
              <a:gd name="connsiteX1" fmla="*/ 2827206 w 4797275"/>
              <a:gd name="connsiteY1" fmla="*/ 2934176 h 6928117"/>
              <a:gd name="connsiteX2" fmla="*/ 4797275 w 4797275"/>
              <a:gd name="connsiteY2" fmla="*/ 1486377 h 6928117"/>
              <a:gd name="connsiteX3" fmla="*/ 2097739 w 4797275"/>
              <a:gd name="connsiteY3" fmla="*/ 3881115 h 6928117"/>
              <a:gd name="connsiteX4" fmla="*/ 4340073 w 4797275"/>
              <a:gd name="connsiteY4" fmla="*/ 3075450 h 6928117"/>
              <a:gd name="connsiteX5" fmla="*/ 1869139 w 4797275"/>
              <a:gd name="connsiteY5" fmla="*/ 2433312 h 6928117"/>
              <a:gd name="connsiteX6" fmla="*/ 1869139 w 4797275"/>
              <a:gd name="connsiteY6" fmla="*/ 2433309 h 6928117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3269869 w 4797275"/>
              <a:gd name="connsiteY5" fmla="*/ 2756647 h 7026729"/>
              <a:gd name="connsiteX6" fmla="*/ 1869139 w 4797275"/>
              <a:gd name="connsiteY6" fmla="*/ 2531924 h 7026729"/>
              <a:gd name="connsiteX7" fmla="*/ 1869139 w 4797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6324598"/>
              <a:gd name="connsiteY0" fmla="*/ 2531921 h 7331529"/>
              <a:gd name="connsiteX1" fmla="*/ 2827206 w 6324598"/>
              <a:gd name="connsiteY1" fmla="*/ 3032788 h 7331529"/>
              <a:gd name="connsiteX2" fmla="*/ 5940275 w 6324598"/>
              <a:gd name="connsiteY2" fmla="*/ 2423189 h 7331529"/>
              <a:gd name="connsiteX3" fmla="*/ 5831539 w 6324598"/>
              <a:gd name="connsiteY3" fmla="*/ 4284527 h 7331529"/>
              <a:gd name="connsiteX4" fmla="*/ 4568673 w 6324598"/>
              <a:gd name="connsiteY4" fmla="*/ 3174062 h 7331529"/>
              <a:gd name="connsiteX5" fmla="*/ 3269869 w 6324598"/>
              <a:gd name="connsiteY5" fmla="*/ 2756647 h 7331529"/>
              <a:gd name="connsiteX6" fmla="*/ 1869139 w 6324598"/>
              <a:gd name="connsiteY6" fmla="*/ 2531924 h 7331529"/>
              <a:gd name="connsiteX7" fmla="*/ 1869139 w 63245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1869139 w 6934198"/>
              <a:gd name="connsiteY5" fmla="*/ 2531924 h 7331529"/>
              <a:gd name="connsiteX6" fmla="*/ 1869139 w 6934198"/>
              <a:gd name="connsiteY6" fmla="*/ 2531921 h 7331529"/>
              <a:gd name="connsiteX0" fmla="*/ 1869139 w 6911785"/>
              <a:gd name="connsiteY0" fmla="*/ 2531921 h 7336788"/>
              <a:gd name="connsiteX1" fmla="*/ 2827206 w 6911785"/>
              <a:gd name="connsiteY1" fmla="*/ 3032788 h 7336788"/>
              <a:gd name="connsiteX2" fmla="*/ 5940275 w 6911785"/>
              <a:gd name="connsiteY2" fmla="*/ 2423189 h 7336788"/>
              <a:gd name="connsiteX3" fmla="*/ 6441139 w 6911785"/>
              <a:gd name="connsiteY3" fmla="*/ 4284527 h 7336788"/>
              <a:gd name="connsiteX4" fmla="*/ 4568673 w 6911785"/>
              <a:gd name="connsiteY4" fmla="*/ 3174062 h 7336788"/>
              <a:gd name="connsiteX5" fmla="*/ 1869139 w 6911785"/>
              <a:gd name="connsiteY5" fmla="*/ 2531924 h 7336788"/>
              <a:gd name="connsiteX6" fmla="*/ 1869139 w 6911785"/>
              <a:gd name="connsiteY6" fmla="*/ 2531921 h 7336788"/>
              <a:gd name="connsiteX0" fmla="*/ 1869139 w 7024741"/>
              <a:gd name="connsiteY0" fmla="*/ 2531921 h 7336788"/>
              <a:gd name="connsiteX1" fmla="*/ 2827206 w 7024741"/>
              <a:gd name="connsiteY1" fmla="*/ 3032788 h 7336788"/>
              <a:gd name="connsiteX2" fmla="*/ 5940275 w 7024741"/>
              <a:gd name="connsiteY2" fmla="*/ 2423189 h 7336788"/>
              <a:gd name="connsiteX3" fmla="*/ 6441139 w 7024741"/>
              <a:gd name="connsiteY3" fmla="*/ 4284527 h 7336788"/>
              <a:gd name="connsiteX4" fmla="*/ 4568673 w 7024741"/>
              <a:gd name="connsiteY4" fmla="*/ 3174062 h 7336788"/>
              <a:gd name="connsiteX5" fmla="*/ 1869139 w 7024741"/>
              <a:gd name="connsiteY5" fmla="*/ 2531924 h 7336788"/>
              <a:gd name="connsiteX6" fmla="*/ 1869139 w 7024741"/>
              <a:gd name="connsiteY6" fmla="*/ 2531921 h 7336788"/>
              <a:gd name="connsiteX0" fmla="*/ 2685372 w 6756508"/>
              <a:gd name="connsiteY0" fmla="*/ 2531921 h 5551239"/>
              <a:gd name="connsiteX1" fmla="*/ 3643439 w 6756508"/>
              <a:gd name="connsiteY1" fmla="*/ 3032788 h 5551239"/>
              <a:gd name="connsiteX2" fmla="*/ 6756508 w 6756508"/>
              <a:gd name="connsiteY2" fmla="*/ 2423189 h 5551239"/>
              <a:gd name="connsiteX3" fmla="*/ 0 w 6756508"/>
              <a:gd name="connsiteY3" fmla="*/ 2498978 h 5551239"/>
              <a:gd name="connsiteX4" fmla="*/ 5384906 w 6756508"/>
              <a:gd name="connsiteY4" fmla="*/ 3174062 h 5551239"/>
              <a:gd name="connsiteX5" fmla="*/ 2685372 w 6756508"/>
              <a:gd name="connsiteY5" fmla="*/ 2531924 h 5551239"/>
              <a:gd name="connsiteX6" fmla="*/ 2685372 w 6756508"/>
              <a:gd name="connsiteY6" fmla="*/ 2531921 h 5551239"/>
              <a:gd name="connsiteX0" fmla="*/ 2685372 w 6756508"/>
              <a:gd name="connsiteY0" fmla="*/ 2531921 h 5663722"/>
              <a:gd name="connsiteX1" fmla="*/ 3643439 w 6756508"/>
              <a:gd name="connsiteY1" fmla="*/ 3032788 h 5663722"/>
              <a:gd name="connsiteX2" fmla="*/ 6756508 w 6756508"/>
              <a:gd name="connsiteY2" fmla="*/ 2423189 h 5663722"/>
              <a:gd name="connsiteX3" fmla="*/ 0 w 6756508"/>
              <a:gd name="connsiteY3" fmla="*/ 2498978 h 5663722"/>
              <a:gd name="connsiteX4" fmla="*/ 5384906 w 6756508"/>
              <a:gd name="connsiteY4" fmla="*/ 3174062 h 5663722"/>
              <a:gd name="connsiteX5" fmla="*/ 2685372 w 6756508"/>
              <a:gd name="connsiteY5" fmla="*/ 2531924 h 5663722"/>
              <a:gd name="connsiteX6" fmla="*/ 2685372 w 6756508"/>
              <a:gd name="connsiteY6" fmla="*/ 2531921 h 5663722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6508" h="4203685">
                <a:moveTo>
                  <a:pt x="2685372" y="1071887"/>
                </a:moveTo>
                <a:cubicBezTo>
                  <a:pt x="3004728" y="1238842"/>
                  <a:pt x="3929746" y="843385"/>
                  <a:pt x="3643439" y="1572751"/>
                </a:cubicBezTo>
                <a:cubicBezTo>
                  <a:pt x="5291114" y="2384738"/>
                  <a:pt x="5802321" y="0"/>
                  <a:pt x="6756508" y="963152"/>
                </a:cubicBezTo>
                <a:cubicBezTo>
                  <a:pt x="5263885" y="2901772"/>
                  <a:pt x="583602" y="3607661"/>
                  <a:pt x="0" y="1038941"/>
                </a:cubicBezTo>
                <a:cubicBezTo>
                  <a:pt x="438400" y="4203685"/>
                  <a:pt x="5067753" y="2254624"/>
                  <a:pt x="5384906" y="1714025"/>
                </a:cubicBezTo>
                <a:cubicBezTo>
                  <a:pt x="4622906" y="1421925"/>
                  <a:pt x="3135294" y="1178910"/>
                  <a:pt x="2685372" y="1071887"/>
                </a:cubicBezTo>
                <a:close/>
              </a:path>
            </a:pathLst>
          </a:custGeom>
          <a:gradFill flip="none" rotWithShape="0">
            <a:gsLst>
              <a:gs pos="0">
                <a:schemeClr val="bg2">
                  <a:lumMod val="10000"/>
                </a:schemeClr>
              </a:gs>
              <a:gs pos="20000">
                <a:schemeClr val="bg2">
                  <a:lumMod val="25000"/>
                </a:schemeClr>
              </a:gs>
              <a:gs pos="50000">
                <a:schemeClr val="accent2">
                  <a:lumMod val="50000"/>
                </a:schemeClr>
              </a:gs>
              <a:gs pos="85000">
                <a:schemeClr val="accent1">
                  <a:lumMod val="50000"/>
                </a:schemeClr>
              </a:gs>
              <a:gs pos="100000">
                <a:srgbClr val="F27300"/>
              </a:gs>
            </a:gsLst>
            <a:lin ang="5400000" scaled="0"/>
            <a:tileRect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120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60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2300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76200"/>
            <a:ext cx="7699350" cy="13716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755648"/>
            <a:ext cx="3528392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 baseline="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9992" y="1755648"/>
            <a:ext cx="3522886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Karol Walędzik - Windows Programming</a:t>
            </a:r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90099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584" y="1722279"/>
            <a:ext cx="3384376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722279"/>
            <a:ext cx="3312368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>
              <a:buNone/>
              <a:defRPr sz="2000" b="1" kern="120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10" name="Freeform 9"/>
          <p:cNvSpPr/>
          <p:nvPr/>
        </p:nvSpPr>
        <p:spPr>
          <a:xfrm>
            <a:off x="1043608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716016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200"/>
            <a:ext cx="7699351" cy="13716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76" y="2590799"/>
            <a:ext cx="3528392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9992" y="2590799"/>
            <a:ext cx="3522886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Karol Walędzik - Windows Programming</a:t>
            </a:r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5598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Karol Walędzik - Windows Programming</a:t>
            </a:r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6" name="Group 5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3143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Śró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475656" y="2348880"/>
            <a:ext cx="7416824" cy="1600200"/>
          </a:xfrm>
        </p:spPr>
        <p:txBody>
          <a:bodyPr anchor="t" anchorCtr="0"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878508" y="4025280"/>
            <a:ext cx="6276140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58510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691680" y="2420888"/>
            <a:ext cx="6912768" cy="2088232"/>
          </a:xfrm>
        </p:spPr>
        <p:txBody>
          <a:bodyPr>
            <a:normAutofit/>
          </a:bodyPr>
          <a:lstStyle>
            <a:lvl1pPr marL="0" indent="0" algn="l">
              <a:buNone/>
              <a:defRPr sz="2800" i="1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6312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1571612"/>
            <a:ext cx="7000924" cy="478634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2013-07-02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Karol Walędzik - Windows Programming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8" name="Group 7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5" name="Freeform 4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39371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936" y="188640"/>
            <a:ext cx="4752528" cy="604867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Karol Walędzik - Windows Programming</a:t>
            </a:r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561" y="2516841"/>
            <a:ext cx="2952328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1" y="1526241"/>
            <a:ext cx="2952328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pl-PL" smtClean="0"/>
              <a:t>Kliknij, aby edytować styl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540067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3851920" y="44624"/>
            <a:ext cx="5112568" cy="6408712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505344"/>
            <a:ext cx="2952328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23065" y="350461"/>
            <a:ext cx="4487699" cy="5831215"/>
          </a:xfrm>
          <a:effectLst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560" y="2492896"/>
            <a:ext cx="2952328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Karol Walędzik - Windows Programming</a:t>
            </a:r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17078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Karol Walędzik - Windows Programming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59184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65163"/>
            <a:ext cx="1411288" cy="5461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7544" y="665163"/>
            <a:ext cx="6009456" cy="54610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Karol Walędzik - Windows Programming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10235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Śró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475656" y="2348880"/>
            <a:ext cx="7416824" cy="1600200"/>
          </a:xfrm>
        </p:spPr>
        <p:txBody>
          <a:bodyPr anchor="t" anchorCtr="0"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878508" y="4025280"/>
            <a:ext cx="6276140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652127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691680" y="2420888"/>
            <a:ext cx="6912768" cy="2088232"/>
          </a:xfrm>
        </p:spPr>
        <p:txBody>
          <a:bodyPr>
            <a:normAutofit/>
          </a:bodyPr>
          <a:lstStyle>
            <a:lvl1pPr marL="0" indent="0" algn="l">
              <a:buNone/>
              <a:defRPr sz="2800" i="1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38353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zawartość + k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1571613"/>
            <a:ext cx="7000924" cy="228601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86577" y="6498874"/>
            <a:ext cx="1236301" cy="25603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2013-07-02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tekstu 10"/>
          <p:cNvSpPr>
            <a:spLocks noGrp="1"/>
          </p:cNvSpPr>
          <p:nvPr>
            <p:ph type="body" sz="quarter" idx="13" hasCustomPrompt="1"/>
          </p:nvPr>
        </p:nvSpPr>
        <p:spPr>
          <a:xfrm>
            <a:off x="1428728" y="4071942"/>
            <a:ext cx="7215187" cy="2143140"/>
          </a:xfrm>
          <a:solidFill>
            <a:schemeClr val="bg1">
              <a:lumMod val="50000"/>
              <a:alpha val="27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/>
          </a:scene3d>
          <a:sp3d prstMaterial="translucentPowde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tIns="108000" bIns="108000">
            <a:normAutofit/>
          </a:bodyPr>
          <a:lstStyle>
            <a:lvl1pPr marL="0" marR="0" indent="-342900" algn="l" defTabSz="3600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 lang="en-US" sz="2400" b="0" kern="1200" dirty="0">
                <a:solidFill>
                  <a:schemeClr val="dk1"/>
                </a:solidFill>
                <a:latin typeface="Consolas" pitchFamily="49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err="1" smtClean="0"/>
              <a:t>Kod</a:t>
            </a:r>
            <a:r>
              <a:rPr lang="pl-PL" dirty="0" smtClean="0"/>
              <a:t> źródłowy</a:t>
            </a:r>
          </a:p>
          <a:p>
            <a:pPr marL="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dirty="0" err="1" smtClean="0"/>
              <a:t>Kod</a:t>
            </a:r>
            <a:r>
              <a:rPr lang="pl-PL" dirty="0" smtClean="0"/>
              <a:t> źródłowy</a:t>
            </a:r>
            <a:endParaRPr lang="en-US" dirty="0" smtClean="0"/>
          </a:p>
          <a:p>
            <a:pPr marL="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dirty="0" err="1" smtClean="0"/>
              <a:t>Kod</a:t>
            </a:r>
            <a:r>
              <a:rPr lang="pl-PL" dirty="0" smtClean="0"/>
              <a:t> źródłowy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38413"/>
            <a:ext cx="6665913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000" b="1" i="0" kern="1200" cap="sm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799" y="3910013"/>
            <a:ext cx="4532313" cy="8143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Freeform 6"/>
          <p:cNvSpPr/>
          <p:nvPr/>
        </p:nvSpPr>
        <p:spPr>
          <a:xfrm rot="5400000" flipH="1" flipV="1">
            <a:off x="5544106" y="1160748"/>
            <a:ext cx="4752533" cy="3528390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1275236 w 4203372"/>
              <a:gd name="connsiteY0" fmla="*/ 1810262 h 6305070"/>
              <a:gd name="connsiteX1" fmla="*/ 2233303 w 4203372"/>
              <a:gd name="connsiteY1" fmla="*/ 2311129 h 6305070"/>
              <a:gd name="connsiteX2" fmla="*/ 4203372 w 4203372"/>
              <a:gd name="connsiteY2" fmla="*/ 863330 h 6305070"/>
              <a:gd name="connsiteX3" fmla="*/ 1503836 w 4203372"/>
              <a:gd name="connsiteY3" fmla="*/ 3258068 h 6305070"/>
              <a:gd name="connsiteX4" fmla="*/ 3746170 w 4203372"/>
              <a:gd name="connsiteY4" fmla="*/ 2452403 h 6305070"/>
              <a:gd name="connsiteX5" fmla="*/ 1275236 w 4203372"/>
              <a:gd name="connsiteY5" fmla="*/ 1810265 h 6305070"/>
              <a:gd name="connsiteX6" fmla="*/ 1275236 w 4203372"/>
              <a:gd name="connsiteY6" fmla="*/ 1810262 h 6305070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844930 w 3773066"/>
              <a:gd name="connsiteY0" fmla="*/ 2505027 h 6999835"/>
              <a:gd name="connsiteX1" fmla="*/ 1802997 w 3773066"/>
              <a:gd name="connsiteY1" fmla="*/ 3005894 h 6999835"/>
              <a:gd name="connsiteX2" fmla="*/ 3773066 w 3773066"/>
              <a:gd name="connsiteY2" fmla="*/ 1558095 h 6999835"/>
              <a:gd name="connsiteX3" fmla="*/ 1073530 w 3773066"/>
              <a:gd name="connsiteY3" fmla="*/ 3952833 h 6999835"/>
              <a:gd name="connsiteX4" fmla="*/ 3315864 w 3773066"/>
              <a:gd name="connsiteY4" fmla="*/ 3147168 h 6999835"/>
              <a:gd name="connsiteX5" fmla="*/ 844930 w 3773066"/>
              <a:gd name="connsiteY5" fmla="*/ 2505030 h 6999835"/>
              <a:gd name="connsiteX6" fmla="*/ 844930 w 3773066"/>
              <a:gd name="connsiteY6" fmla="*/ 2505027 h 6999835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869139 w 4797275"/>
              <a:gd name="connsiteY0" fmla="*/ 2392968 h 6887776"/>
              <a:gd name="connsiteX1" fmla="*/ 2827206 w 4797275"/>
              <a:gd name="connsiteY1" fmla="*/ 2893835 h 6887776"/>
              <a:gd name="connsiteX2" fmla="*/ 4797275 w 4797275"/>
              <a:gd name="connsiteY2" fmla="*/ 1446036 h 6887776"/>
              <a:gd name="connsiteX3" fmla="*/ 2097739 w 4797275"/>
              <a:gd name="connsiteY3" fmla="*/ 3840774 h 6887776"/>
              <a:gd name="connsiteX4" fmla="*/ 4340073 w 4797275"/>
              <a:gd name="connsiteY4" fmla="*/ 3035109 h 6887776"/>
              <a:gd name="connsiteX5" fmla="*/ 1869139 w 4797275"/>
              <a:gd name="connsiteY5" fmla="*/ 2392971 h 6887776"/>
              <a:gd name="connsiteX6" fmla="*/ 1869139 w 4797275"/>
              <a:gd name="connsiteY6" fmla="*/ 2392968 h 6887776"/>
              <a:gd name="connsiteX0" fmla="*/ 1869139 w 4797275"/>
              <a:gd name="connsiteY0" fmla="*/ 2433309 h 6928117"/>
              <a:gd name="connsiteX1" fmla="*/ 2827206 w 4797275"/>
              <a:gd name="connsiteY1" fmla="*/ 2934176 h 6928117"/>
              <a:gd name="connsiteX2" fmla="*/ 4797275 w 4797275"/>
              <a:gd name="connsiteY2" fmla="*/ 1486377 h 6928117"/>
              <a:gd name="connsiteX3" fmla="*/ 2097739 w 4797275"/>
              <a:gd name="connsiteY3" fmla="*/ 3881115 h 6928117"/>
              <a:gd name="connsiteX4" fmla="*/ 4340073 w 4797275"/>
              <a:gd name="connsiteY4" fmla="*/ 3075450 h 6928117"/>
              <a:gd name="connsiteX5" fmla="*/ 1869139 w 4797275"/>
              <a:gd name="connsiteY5" fmla="*/ 2433312 h 6928117"/>
              <a:gd name="connsiteX6" fmla="*/ 1869139 w 4797275"/>
              <a:gd name="connsiteY6" fmla="*/ 2433309 h 6928117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3269869 w 4797275"/>
              <a:gd name="connsiteY5" fmla="*/ 2756647 h 7026729"/>
              <a:gd name="connsiteX6" fmla="*/ 1869139 w 4797275"/>
              <a:gd name="connsiteY6" fmla="*/ 2531924 h 7026729"/>
              <a:gd name="connsiteX7" fmla="*/ 1869139 w 4797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6324598"/>
              <a:gd name="connsiteY0" fmla="*/ 2531921 h 7331529"/>
              <a:gd name="connsiteX1" fmla="*/ 2827206 w 6324598"/>
              <a:gd name="connsiteY1" fmla="*/ 3032788 h 7331529"/>
              <a:gd name="connsiteX2" fmla="*/ 5940275 w 6324598"/>
              <a:gd name="connsiteY2" fmla="*/ 2423189 h 7331529"/>
              <a:gd name="connsiteX3" fmla="*/ 5831539 w 6324598"/>
              <a:gd name="connsiteY3" fmla="*/ 4284527 h 7331529"/>
              <a:gd name="connsiteX4" fmla="*/ 4568673 w 6324598"/>
              <a:gd name="connsiteY4" fmla="*/ 3174062 h 7331529"/>
              <a:gd name="connsiteX5" fmla="*/ 3269869 w 6324598"/>
              <a:gd name="connsiteY5" fmla="*/ 2756647 h 7331529"/>
              <a:gd name="connsiteX6" fmla="*/ 1869139 w 6324598"/>
              <a:gd name="connsiteY6" fmla="*/ 2531924 h 7331529"/>
              <a:gd name="connsiteX7" fmla="*/ 1869139 w 63245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1869139 w 6934198"/>
              <a:gd name="connsiteY5" fmla="*/ 2531924 h 7331529"/>
              <a:gd name="connsiteX6" fmla="*/ 1869139 w 6934198"/>
              <a:gd name="connsiteY6" fmla="*/ 2531921 h 7331529"/>
              <a:gd name="connsiteX0" fmla="*/ 1869139 w 6911785"/>
              <a:gd name="connsiteY0" fmla="*/ 2531921 h 7336788"/>
              <a:gd name="connsiteX1" fmla="*/ 2827206 w 6911785"/>
              <a:gd name="connsiteY1" fmla="*/ 3032788 h 7336788"/>
              <a:gd name="connsiteX2" fmla="*/ 5940275 w 6911785"/>
              <a:gd name="connsiteY2" fmla="*/ 2423189 h 7336788"/>
              <a:gd name="connsiteX3" fmla="*/ 6441139 w 6911785"/>
              <a:gd name="connsiteY3" fmla="*/ 4284527 h 7336788"/>
              <a:gd name="connsiteX4" fmla="*/ 4568673 w 6911785"/>
              <a:gd name="connsiteY4" fmla="*/ 3174062 h 7336788"/>
              <a:gd name="connsiteX5" fmla="*/ 1869139 w 6911785"/>
              <a:gd name="connsiteY5" fmla="*/ 2531924 h 7336788"/>
              <a:gd name="connsiteX6" fmla="*/ 1869139 w 6911785"/>
              <a:gd name="connsiteY6" fmla="*/ 2531921 h 7336788"/>
              <a:gd name="connsiteX0" fmla="*/ 1869139 w 7024741"/>
              <a:gd name="connsiteY0" fmla="*/ 2531921 h 7336788"/>
              <a:gd name="connsiteX1" fmla="*/ 2827206 w 7024741"/>
              <a:gd name="connsiteY1" fmla="*/ 3032788 h 7336788"/>
              <a:gd name="connsiteX2" fmla="*/ 5940275 w 7024741"/>
              <a:gd name="connsiteY2" fmla="*/ 2423189 h 7336788"/>
              <a:gd name="connsiteX3" fmla="*/ 6441139 w 7024741"/>
              <a:gd name="connsiteY3" fmla="*/ 4284527 h 7336788"/>
              <a:gd name="connsiteX4" fmla="*/ 4568673 w 7024741"/>
              <a:gd name="connsiteY4" fmla="*/ 3174062 h 7336788"/>
              <a:gd name="connsiteX5" fmla="*/ 1869139 w 7024741"/>
              <a:gd name="connsiteY5" fmla="*/ 2531924 h 7336788"/>
              <a:gd name="connsiteX6" fmla="*/ 1869139 w 7024741"/>
              <a:gd name="connsiteY6" fmla="*/ 2531921 h 7336788"/>
              <a:gd name="connsiteX0" fmla="*/ 2685372 w 6756508"/>
              <a:gd name="connsiteY0" fmla="*/ 2531921 h 5551239"/>
              <a:gd name="connsiteX1" fmla="*/ 3643439 w 6756508"/>
              <a:gd name="connsiteY1" fmla="*/ 3032788 h 5551239"/>
              <a:gd name="connsiteX2" fmla="*/ 6756508 w 6756508"/>
              <a:gd name="connsiteY2" fmla="*/ 2423189 h 5551239"/>
              <a:gd name="connsiteX3" fmla="*/ 0 w 6756508"/>
              <a:gd name="connsiteY3" fmla="*/ 2498978 h 5551239"/>
              <a:gd name="connsiteX4" fmla="*/ 5384906 w 6756508"/>
              <a:gd name="connsiteY4" fmla="*/ 3174062 h 5551239"/>
              <a:gd name="connsiteX5" fmla="*/ 2685372 w 6756508"/>
              <a:gd name="connsiteY5" fmla="*/ 2531924 h 5551239"/>
              <a:gd name="connsiteX6" fmla="*/ 2685372 w 6756508"/>
              <a:gd name="connsiteY6" fmla="*/ 2531921 h 5551239"/>
              <a:gd name="connsiteX0" fmla="*/ 2685372 w 6756508"/>
              <a:gd name="connsiteY0" fmla="*/ 2531921 h 5663722"/>
              <a:gd name="connsiteX1" fmla="*/ 3643439 w 6756508"/>
              <a:gd name="connsiteY1" fmla="*/ 3032788 h 5663722"/>
              <a:gd name="connsiteX2" fmla="*/ 6756508 w 6756508"/>
              <a:gd name="connsiteY2" fmla="*/ 2423189 h 5663722"/>
              <a:gd name="connsiteX3" fmla="*/ 0 w 6756508"/>
              <a:gd name="connsiteY3" fmla="*/ 2498978 h 5663722"/>
              <a:gd name="connsiteX4" fmla="*/ 5384906 w 6756508"/>
              <a:gd name="connsiteY4" fmla="*/ 3174062 h 5663722"/>
              <a:gd name="connsiteX5" fmla="*/ 2685372 w 6756508"/>
              <a:gd name="connsiteY5" fmla="*/ 2531924 h 5663722"/>
              <a:gd name="connsiteX6" fmla="*/ 2685372 w 6756508"/>
              <a:gd name="connsiteY6" fmla="*/ 2531921 h 5663722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6508" h="4203685">
                <a:moveTo>
                  <a:pt x="2685372" y="1071887"/>
                </a:moveTo>
                <a:cubicBezTo>
                  <a:pt x="3004728" y="1238842"/>
                  <a:pt x="3929746" y="843385"/>
                  <a:pt x="3643439" y="1572751"/>
                </a:cubicBezTo>
                <a:cubicBezTo>
                  <a:pt x="5291114" y="2384738"/>
                  <a:pt x="5802321" y="0"/>
                  <a:pt x="6756508" y="963152"/>
                </a:cubicBezTo>
                <a:cubicBezTo>
                  <a:pt x="5263885" y="2901772"/>
                  <a:pt x="583602" y="3607661"/>
                  <a:pt x="0" y="1038941"/>
                </a:cubicBezTo>
                <a:cubicBezTo>
                  <a:pt x="438400" y="4203685"/>
                  <a:pt x="5067753" y="2254624"/>
                  <a:pt x="5384906" y="1714025"/>
                </a:cubicBezTo>
                <a:cubicBezTo>
                  <a:pt x="4622906" y="1421925"/>
                  <a:pt x="3135294" y="1178910"/>
                  <a:pt x="2685372" y="1071887"/>
                </a:cubicBezTo>
                <a:close/>
              </a:path>
            </a:pathLst>
          </a:custGeom>
          <a:gradFill flip="none" rotWithShape="0">
            <a:gsLst>
              <a:gs pos="0">
                <a:schemeClr val="bg2">
                  <a:lumMod val="10000"/>
                </a:schemeClr>
              </a:gs>
              <a:gs pos="20000">
                <a:schemeClr val="bg2">
                  <a:lumMod val="25000"/>
                </a:schemeClr>
              </a:gs>
              <a:gs pos="50000">
                <a:schemeClr val="accent2">
                  <a:lumMod val="50000"/>
                </a:schemeClr>
              </a:gs>
              <a:gs pos="85000">
                <a:schemeClr val="accent1">
                  <a:lumMod val="50000"/>
                </a:schemeClr>
              </a:gs>
              <a:gs pos="100000">
                <a:srgbClr val="F27300"/>
              </a:gs>
            </a:gsLst>
            <a:lin ang="5400000" scaled="0"/>
            <a:tileRect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120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60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pod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38413"/>
            <a:ext cx="6665913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799" y="3910013"/>
            <a:ext cx="4532313" cy="8143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Freeform 6"/>
          <p:cNvSpPr/>
          <p:nvPr/>
        </p:nvSpPr>
        <p:spPr>
          <a:xfrm rot="5400000" flipH="1" flipV="1">
            <a:off x="5782442" y="1304158"/>
            <a:ext cx="4208515" cy="3124199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1275236 w 4203372"/>
              <a:gd name="connsiteY0" fmla="*/ 1810262 h 6305070"/>
              <a:gd name="connsiteX1" fmla="*/ 2233303 w 4203372"/>
              <a:gd name="connsiteY1" fmla="*/ 2311129 h 6305070"/>
              <a:gd name="connsiteX2" fmla="*/ 4203372 w 4203372"/>
              <a:gd name="connsiteY2" fmla="*/ 863330 h 6305070"/>
              <a:gd name="connsiteX3" fmla="*/ 1503836 w 4203372"/>
              <a:gd name="connsiteY3" fmla="*/ 3258068 h 6305070"/>
              <a:gd name="connsiteX4" fmla="*/ 3746170 w 4203372"/>
              <a:gd name="connsiteY4" fmla="*/ 2452403 h 6305070"/>
              <a:gd name="connsiteX5" fmla="*/ 1275236 w 4203372"/>
              <a:gd name="connsiteY5" fmla="*/ 1810265 h 6305070"/>
              <a:gd name="connsiteX6" fmla="*/ 1275236 w 4203372"/>
              <a:gd name="connsiteY6" fmla="*/ 1810262 h 6305070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844930 w 3773066"/>
              <a:gd name="connsiteY0" fmla="*/ 2505027 h 6999835"/>
              <a:gd name="connsiteX1" fmla="*/ 1802997 w 3773066"/>
              <a:gd name="connsiteY1" fmla="*/ 3005894 h 6999835"/>
              <a:gd name="connsiteX2" fmla="*/ 3773066 w 3773066"/>
              <a:gd name="connsiteY2" fmla="*/ 1558095 h 6999835"/>
              <a:gd name="connsiteX3" fmla="*/ 1073530 w 3773066"/>
              <a:gd name="connsiteY3" fmla="*/ 3952833 h 6999835"/>
              <a:gd name="connsiteX4" fmla="*/ 3315864 w 3773066"/>
              <a:gd name="connsiteY4" fmla="*/ 3147168 h 6999835"/>
              <a:gd name="connsiteX5" fmla="*/ 844930 w 3773066"/>
              <a:gd name="connsiteY5" fmla="*/ 2505030 h 6999835"/>
              <a:gd name="connsiteX6" fmla="*/ 844930 w 3773066"/>
              <a:gd name="connsiteY6" fmla="*/ 2505027 h 6999835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869139 w 4797275"/>
              <a:gd name="connsiteY0" fmla="*/ 2392968 h 6887776"/>
              <a:gd name="connsiteX1" fmla="*/ 2827206 w 4797275"/>
              <a:gd name="connsiteY1" fmla="*/ 2893835 h 6887776"/>
              <a:gd name="connsiteX2" fmla="*/ 4797275 w 4797275"/>
              <a:gd name="connsiteY2" fmla="*/ 1446036 h 6887776"/>
              <a:gd name="connsiteX3" fmla="*/ 2097739 w 4797275"/>
              <a:gd name="connsiteY3" fmla="*/ 3840774 h 6887776"/>
              <a:gd name="connsiteX4" fmla="*/ 4340073 w 4797275"/>
              <a:gd name="connsiteY4" fmla="*/ 3035109 h 6887776"/>
              <a:gd name="connsiteX5" fmla="*/ 1869139 w 4797275"/>
              <a:gd name="connsiteY5" fmla="*/ 2392971 h 6887776"/>
              <a:gd name="connsiteX6" fmla="*/ 1869139 w 4797275"/>
              <a:gd name="connsiteY6" fmla="*/ 2392968 h 6887776"/>
              <a:gd name="connsiteX0" fmla="*/ 1869139 w 4797275"/>
              <a:gd name="connsiteY0" fmla="*/ 2433309 h 6928117"/>
              <a:gd name="connsiteX1" fmla="*/ 2827206 w 4797275"/>
              <a:gd name="connsiteY1" fmla="*/ 2934176 h 6928117"/>
              <a:gd name="connsiteX2" fmla="*/ 4797275 w 4797275"/>
              <a:gd name="connsiteY2" fmla="*/ 1486377 h 6928117"/>
              <a:gd name="connsiteX3" fmla="*/ 2097739 w 4797275"/>
              <a:gd name="connsiteY3" fmla="*/ 3881115 h 6928117"/>
              <a:gd name="connsiteX4" fmla="*/ 4340073 w 4797275"/>
              <a:gd name="connsiteY4" fmla="*/ 3075450 h 6928117"/>
              <a:gd name="connsiteX5" fmla="*/ 1869139 w 4797275"/>
              <a:gd name="connsiteY5" fmla="*/ 2433312 h 6928117"/>
              <a:gd name="connsiteX6" fmla="*/ 1869139 w 4797275"/>
              <a:gd name="connsiteY6" fmla="*/ 2433309 h 6928117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3269869 w 4797275"/>
              <a:gd name="connsiteY5" fmla="*/ 2756647 h 7026729"/>
              <a:gd name="connsiteX6" fmla="*/ 1869139 w 4797275"/>
              <a:gd name="connsiteY6" fmla="*/ 2531924 h 7026729"/>
              <a:gd name="connsiteX7" fmla="*/ 1869139 w 4797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6324598"/>
              <a:gd name="connsiteY0" fmla="*/ 2531921 h 7331529"/>
              <a:gd name="connsiteX1" fmla="*/ 2827206 w 6324598"/>
              <a:gd name="connsiteY1" fmla="*/ 3032788 h 7331529"/>
              <a:gd name="connsiteX2" fmla="*/ 5940275 w 6324598"/>
              <a:gd name="connsiteY2" fmla="*/ 2423189 h 7331529"/>
              <a:gd name="connsiteX3" fmla="*/ 5831539 w 6324598"/>
              <a:gd name="connsiteY3" fmla="*/ 4284527 h 7331529"/>
              <a:gd name="connsiteX4" fmla="*/ 4568673 w 6324598"/>
              <a:gd name="connsiteY4" fmla="*/ 3174062 h 7331529"/>
              <a:gd name="connsiteX5" fmla="*/ 3269869 w 6324598"/>
              <a:gd name="connsiteY5" fmla="*/ 2756647 h 7331529"/>
              <a:gd name="connsiteX6" fmla="*/ 1869139 w 6324598"/>
              <a:gd name="connsiteY6" fmla="*/ 2531924 h 7331529"/>
              <a:gd name="connsiteX7" fmla="*/ 1869139 w 63245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1869139 w 6934198"/>
              <a:gd name="connsiteY5" fmla="*/ 2531924 h 7331529"/>
              <a:gd name="connsiteX6" fmla="*/ 1869139 w 6934198"/>
              <a:gd name="connsiteY6" fmla="*/ 2531921 h 7331529"/>
              <a:gd name="connsiteX0" fmla="*/ 1869139 w 6911785"/>
              <a:gd name="connsiteY0" fmla="*/ 2531921 h 7336788"/>
              <a:gd name="connsiteX1" fmla="*/ 2827206 w 6911785"/>
              <a:gd name="connsiteY1" fmla="*/ 3032788 h 7336788"/>
              <a:gd name="connsiteX2" fmla="*/ 5940275 w 6911785"/>
              <a:gd name="connsiteY2" fmla="*/ 2423189 h 7336788"/>
              <a:gd name="connsiteX3" fmla="*/ 6441139 w 6911785"/>
              <a:gd name="connsiteY3" fmla="*/ 4284527 h 7336788"/>
              <a:gd name="connsiteX4" fmla="*/ 4568673 w 6911785"/>
              <a:gd name="connsiteY4" fmla="*/ 3174062 h 7336788"/>
              <a:gd name="connsiteX5" fmla="*/ 1869139 w 6911785"/>
              <a:gd name="connsiteY5" fmla="*/ 2531924 h 7336788"/>
              <a:gd name="connsiteX6" fmla="*/ 1869139 w 6911785"/>
              <a:gd name="connsiteY6" fmla="*/ 2531921 h 7336788"/>
              <a:gd name="connsiteX0" fmla="*/ 1869139 w 7024741"/>
              <a:gd name="connsiteY0" fmla="*/ 2531921 h 7336788"/>
              <a:gd name="connsiteX1" fmla="*/ 2827206 w 7024741"/>
              <a:gd name="connsiteY1" fmla="*/ 3032788 h 7336788"/>
              <a:gd name="connsiteX2" fmla="*/ 5940275 w 7024741"/>
              <a:gd name="connsiteY2" fmla="*/ 2423189 h 7336788"/>
              <a:gd name="connsiteX3" fmla="*/ 6441139 w 7024741"/>
              <a:gd name="connsiteY3" fmla="*/ 4284527 h 7336788"/>
              <a:gd name="connsiteX4" fmla="*/ 4568673 w 7024741"/>
              <a:gd name="connsiteY4" fmla="*/ 3174062 h 7336788"/>
              <a:gd name="connsiteX5" fmla="*/ 1869139 w 7024741"/>
              <a:gd name="connsiteY5" fmla="*/ 2531924 h 7336788"/>
              <a:gd name="connsiteX6" fmla="*/ 1869139 w 7024741"/>
              <a:gd name="connsiteY6" fmla="*/ 2531921 h 7336788"/>
              <a:gd name="connsiteX0" fmla="*/ 2685372 w 6756508"/>
              <a:gd name="connsiteY0" fmla="*/ 2531921 h 5551239"/>
              <a:gd name="connsiteX1" fmla="*/ 3643439 w 6756508"/>
              <a:gd name="connsiteY1" fmla="*/ 3032788 h 5551239"/>
              <a:gd name="connsiteX2" fmla="*/ 6756508 w 6756508"/>
              <a:gd name="connsiteY2" fmla="*/ 2423189 h 5551239"/>
              <a:gd name="connsiteX3" fmla="*/ 0 w 6756508"/>
              <a:gd name="connsiteY3" fmla="*/ 2498978 h 5551239"/>
              <a:gd name="connsiteX4" fmla="*/ 5384906 w 6756508"/>
              <a:gd name="connsiteY4" fmla="*/ 3174062 h 5551239"/>
              <a:gd name="connsiteX5" fmla="*/ 2685372 w 6756508"/>
              <a:gd name="connsiteY5" fmla="*/ 2531924 h 5551239"/>
              <a:gd name="connsiteX6" fmla="*/ 2685372 w 6756508"/>
              <a:gd name="connsiteY6" fmla="*/ 2531921 h 5551239"/>
              <a:gd name="connsiteX0" fmla="*/ 2685372 w 6756508"/>
              <a:gd name="connsiteY0" fmla="*/ 2531921 h 5663722"/>
              <a:gd name="connsiteX1" fmla="*/ 3643439 w 6756508"/>
              <a:gd name="connsiteY1" fmla="*/ 3032788 h 5663722"/>
              <a:gd name="connsiteX2" fmla="*/ 6756508 w 6756508"/>
              <a:gd name="connsiteY2" fmla="*/ 2423189 h 5663722"/>
              <a:gd name="connsiteX3" fmla="*/ 0 w 6756508"/>
              <a:gd name="connsiteY3" fmla="*/ 2498978 h 5663722"/>
              <a:gd name="connsiteX4" fmla="*/ 5384906 w 6756508"/>
              <a:gd name="connsiteY4" fmla="*/ 3174062 h 5663722"/>
              <a:gd name="connsiteX5" fmla="*/ 2685372 w 6756508"/>
              <a:gd name="connsiteY5" fmla="*/ 2531924 h 5663722"/>
              <a:gd name="connsiteX6" fmla="*/ 2685372 w 6756508"/>
              <a:gd name="connsiteY6" fmla="*/ 2531921 h 5663722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6508" h="4203685">
                <a:moveTo>
                  <a:pt x="2685372" y="1071887"/>
                </a:moveTo>
                <a:cubicBezTo>
                  <a:pt x="3004728" y="1238842"/>
                  <a:pt x="3929746" y="843385"/>
                  <a:pt x="3643439" y="1572751"/>
                </a:cubicBezTo>
                <a:cubicBezTo>
                  <a:pt x="5291114" y="2384738"/>
                  <a:pt x="5802321" y="0"/>
                  <a:pt x="6756508" y="963152"/>
                </a:cubicBezTo>
                <a:cubicBezTo>
                  <a:pt x="5263885" y="2901772"/>
                  <a:pt x="583602" y="3607661"/>
                  <a:pt x="0" y="1038941"/>
                </a:cubicBezTo>
                <a:cubicBezTo>
                  <a:pt x="438400" y="4203685"/>
                  <a:pt x="5067753" y="2254624"/>
                  <a:pt x="5384906" y="1714025"/>
                </a:cubicBezTo>
                <a:cubicBezTo>
                  <a:pt x="4622906" y="1421925"/>
                  <a:pt x="3135294" y="1178910"/>
                  <a:pt x="2685372" y="1071887"/>
                </a:cubicBezTo>
                <a:close/>
              </a:path>
            </a:pathLst>
          </a:custGeom>
          <a:gradFill flip="none" rotWithShape="0">
            <a:gsLst>
              <a:gs pos="0">
                <a:schemeClr val="bg2">
                  <a:lumMod val="10000"/>
                </a:schemeClr>
              </a:gs>
              <a:gs pos="20000">
                <a:schemeClr val="bg2">
                  <a:lumMod val="25000"/>
                </a:schemeClr>
              </a:gs>
              <a:gs pos="50000">
                <a:schemeClr val="accent2">
                  <a:lumMod val="50000"/>
                </a:schemeClr>
              </a:gs>
              <a:gs pos="85000">
                <a:schemeClr val="accent1">
                  <a:lumMod val="50000"/>
                </a:schemeClr>
              </a:gs>
              <a:gs pos="100000">
                <a:srgbClr val="F27300"/>
              </a:gs>
            </a:gsLst>
            <a:lin ang="5400000" scaled="0"/>
            <a:tileRect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120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60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7360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 baseline="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638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2013-07-02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1660" y="1722279"/>
            <a:ext cx="28346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3938" y="1722279"/>
            <a:ext cx="283464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>
              <a:buNone/>
              <a:defRPr sz="2000" b="1" kern="120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10" name="Freeform 9"/>
          <p:cNvSpPr/>
          <p:nvPr/>
        </p:nvSpPr>
        <p:spPr>
          <a:xfrm>
            <a:off x="1737360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959638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7360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9638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2013-07-02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2013-07-02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6" name="Group 5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0" cstate="print">
            <a:alphaModFix amt="60000"/>
            <a:duotone>
              <a:schemeClr val="bg1">
                <a:shade val="80000"/>
                <a:satMod val="250000"/>
              </a:schemeClr>
              <a:schemeClr val="bg1">
                <a:tint val="80000"/>
                <a:satMod val="20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7710519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604" y="1571612"/>
            <a:ext cx="7000924" cy="4786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89279" y="6498874"/>
            <a:ext cx="2133600" cy="256032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r" defTabSz="914400" rtl="0" eaLnBrk="1" latinLnBrk="0" hangingPunct="1">
              <a:defRPr sz="1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fld id="{66221E02-25CB-4963-84BC-0813985E7D90}" type="datetimeFigureOut">
              <a:rPr lang="pl-PL" smtClean="0"/>
              <a:pPr/>
              <a:t>2013-07-02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1604" y="6499412"/>
            <a:ext cx="3643338" cy="255494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7894" y="6357957"/>
            <a:ext cx="1048872" cy="535901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algn="r"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Freeform 7"/>
          <p:cNvSpPr/>
          <p:nvPr/>
        </p:nvSpPr>
        <p:spPr>
          <a:xfrm>
            <a:off x="-990600" y="76200"/>
            <a:ext cx="3340100" cy="6629400"/>
          </a:xfrm>
          <a:custGeom>
            <a:avLst/>
            <a:gdLst>
              <a:gd name="connsiteX0" fmla="*/ 0 w 2057400"/>
              <a:gd name="connsiteY0" fmla="*/ 3238500 h 6477000"/>
              <a:gd name="connsiteX1" fmla="*/ 48274 w 2057400"/>
              <a:gd name="connsiteY1" fmla="*/ 2258072 h 6477000"/>
              <a:gd name="connsiteX2" fmla="*/ 1028706 w 2057400"/>
              <a:gd name="connsiteY2" fmla="*/ 1 h 6477000"/>
              <a:gd name="connsiteX3" fmla="*/ 2009129 w 2057400"/>
              <a:gd name="connsiteY3" fmla="*/ 2258077 h 6477000"/>
              <a:gd name="connsiteX4" fmla="*/ 2057403 w 2057400"/>
              <a:gd name="connsiteY4" fmla="*/ 3238502 h 6477000"/>
              <a:gd name="connsiteX5" fmla="*/ 2009129 w 2057400"/>
              <a:gd name="connsiteY5" fmla="*/ 4218929 h 6477000"/>
              <a:gd name="connsiteX6" fmla="*/ 1028701 w 2057400"/>
              <a:gd name="connsiteY6" fmla="*/ 6477002 h 6477000"/>
              <a:gd name="connsiteX7" fmla="*/ 48277 w 2057400"/>
              <a:gd name="connsiteY7" fmla="*/ 4218927 h 6477000"/>
              <a:gd name="connsiteX8" fmla="*/ 3 w 2057400"/>
              <a:gd name="connsiteY8" fmla="*/ 3238501 h 6477000"/>
              <a:gd name="connsiteX9" fmla="*/ 0 w 2057400"/>
              <a:gd name="connsiteY9" fmla="*/ 3238500 h 6477000"/>
              <a:gd name="connsiteX0" fmla="*/ 0 w 2057403"/>
              <a:gd name="connsiteY0" fmla="*/ 3238507 h 6477012"/>
              <a:gd name="connsiteX1" fmla="*/ 48274 w 2057403"/>
              <a:gd name="connsiteY1" fmla="*/ 22580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593235 w 2650638"/>
              <a:gd name="connsiteY0" fmla="*/ 3238507 h 6477012"/>
              <a:gd name="connsiteX1" fmla="*/ 1479709 w 2650638"/>
              <a:gd name="connsiteY1" fmla="*/ 2562879 h 6477012"/>
              <a:gd name="connsiteX2" fmla="*/ 1621941 w 2650638"/>
              <a:gd name="connsiteY2" fmla="*/ 8 h 6477012"/>
              <a:gd name="connsiteX3" fmla="*/ 2602364 w 2650638"/>
              <a:gd name="connsiteY3" fmla="*/ 2258084 h 6477012"/>
              <a:gd name="connsiteX4" fmla="*/ 2650638 w 2650638"/>
              <a:gd name="connsiteY4" fmla="*/ 3238509 h 6477012"/>
              <a:gd name="connsiteX5" fmla="*/ 2602364 w 2650638"/>
              <a:gd name="connsiteY5" fmla="*/ 4218936 h 6477012"/>
              <a:gd name="connsiteX6" fmla="*/ 1621936 w 2650638"/>
              <a:gd name="connsiteY6" fmla="*/ 6477009 h 6477012"/>
              <a:gd name="connsiteX7" fmla="*/ 641512 w 2650638"/>
              <a:gd name="connsiteY7" fmla="*/ 4218934 h 6477012"/>
              <a:gd name="connsiteX8" fmla="*/ 593238 w 2650638"/>
              <a:gd name="connsiteY8" fmla="*/ 3238508 h 6477012"/>
              <a:gd name="connsiteX9" fmla="*/ 593235 w 2650638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1964838 w 3406086"/>
              <a:gd name="connsiteY4" fmla="*/ 26289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8 w 3406086"/>
              <a:gd name="connsiteY0" fmla="*/ 3238508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0" fmla="*/ 641512 w 3406086"/>
              <a:gd name="connsiteY0" fmla="*/ 42189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7780" h="6477009">
                <a:moveTo>
                  <a:pt x="1860712" y="2923534"/>
                </a:moveTo>
                <a:cubicBezTo>
                  <a:pt x="1944660" y="1493706"/>
                  <a:pt x="1492916" y="2558773"/>
                  <a:pt x="1479709" y="2562879"/>
                </a:cubicBezTo>
                <a:cubicBezTo>
                  <a:pt x="3317780" y="1849120"/>
                  <a:pt x="1173778" y="0"/>
                  <a:pt x="1621941" y="8"/>
                </a:cubicBezTo>
                <a:cubicBezTo>
                  <a:pt x="0" y="1257313"/>
                  <a:pt x="2466688" y="913421"/>
                  <a:pt x="2602364" y="2258084"/>
                </a:cubicBezTo>
                <a:cubicBezTo>
                  <a:pt x="2812155" y="1330547"/>
                  <a:pt x="2128243" y="1925755"/>
                  <a:pt x="1964838" y="2628909"/>
                </a:cubicBezTo>
                <a:cubicBezTo>
                  <a:pt x="1801433" y="3332063"/>
                  <a:pt x="1842490" y="6212005"/>
                  <a:pt x="1621936" y="6477009"/>
                </a:cubicBezTo>
                <a:cubicBezTo>
                  <a:pt x="1173776" y="6477006"/>
                  <a:pt x="3025088" y="1778999"/>
                  <a:pt x="1860712" y="2923534"/>
                </a:cubicBezTo>
                <a:close/>
              </a:path>
            </a:pathLst>
          </a:custGeom>
          <a:gradFill>
            <a:gsLst>
              <a:gs pos="0">
                <a:schemeClr val="bg2">
                  <a:lumMod val="10000"/>
                </a:schemeClr>
              </a:gs>
              <a:gs pos="30000">
                <a:schemeClr val="bg2">
                  <a:lumMod val="25000"/>
                </a:schemeClr>
              </a:gs>
              <a:gs pos="45000">
                <a:schemeClr val="accent2">
                  <a:lumMod val="50000"/>
                </a:schemeClr>
              </a:gs>
              <a:gs pos="85000">
                <a:schemeClr val="accent1">
                  <a:lumMod val="50000"/>
                </a:schemeClr>
              </a:gs>
              <a:gs pos="100000">
                <a:srgbClr val="F27300"/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  <p:sldLayoutId id="2147483711" r:id="rId1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80000"/>
        <a:buFont typeface="Wingdings" pitchFamily="2" charset="2"/>
        <a:buChar char="v"/>
        <a:defRPr sz="2200" b="0" kern="1200" baseline="0">
          <a:ln>
            <a:noFill/>
          </a:ln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77850" indent="-228600" algn="l" defTabSz="914400" rtl="0" eaLnBrk="1" latinLnBrk="0" hangingPunct="1">
        <a:spcBef>
          <a:spcPts val="1200"/>
        </a:spcBef>
        <a:buClr>
          <a:schemeClr val="accent6"/>
        </a:buClr>
        <a:buSzPct val="100000"/>
        <a:buFont typeface="Wingdings" pitchFamily="2" charset="2"/>
        <a:buChar char=""/>
        <a:defRPr sz="2200" b="0" kern="1200" baseline="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200"/>
        </a:spcBef>
        <a:buClr>
          <a:schemeClr val="accent4"/>
        </a:buClr>
        <a:buSzPct val="100000"/>
        <a:buFont typeface="Wingdings" pitchFamily="2" charset="2"/>
        <a:buChar char="w"/>
        <a:defRPr sz="2000" b="0" kern="1200" baseline="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3pPr>
      <a:lvl4pPr marL="1035050" indent="-228600" algn="l" defTabSz="914400" rtl="0" eaLnBrk="1" latinLnBrk="0" hangingPunct="1">
        <a:spcBef>
          <a:spcPts val="1200"/>
        </a:spcBef>
        <a:buClr>
          <a:schemeClr val="accent2"/>
        </a:buClr>
        <a:buFont typeface="Wingdings" pitchFamily="2" charset="2"/>
        <a:buChar char=""/>
        <a:defRPr sz="1800" b="0" kern="1200" baseline="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4pPr>
      <a:lvl5pPr marL="1263650" indent="-228600" algn="l" defTabSz="914400" rtl="0" eaLnBrk="1" latinLnBrk="0" hangingPunct="1">
        <a:spcBef>
          <a:spcPts val="1200"/>
        </a:spcBef>
        <a:buClr>
          <a:schemeClr val="accent3"/>
        </a:buClr>
        <a:buSzPct val="100000"/>
        <a:buFont typeface="Wingdings" pitchFamily="2" charset="2"/>
        <a:buChar char="w"/>
        <a:defRPr sz="1600" b="0" kern="1200" baseline="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5pPr>
      <a:lvl6pPr marL="1492250" indent="-228600" algn="l" defTabSz="914400" rtl="0" eaLnBrk="1" latinLnBrk="0" hangingPunct="1">
        <a:spcBef>
          <a:spcPts val="1200"/>
        </a:spcBef>
        <a:buClr>
          <a:schemeClr val="accent5"/>
        </a:buClr>
        <a:buFont typeface="Wingdings" pitchFamily="2" charset="2"/>
        <a:buChar char="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6pPr>
      <a:lvl7pPr marL="1720850" indent="-228600" algn="l" defTabSz="914400" rtl="0" eaLnBrk="1" latinLnBrk="0" hangingPunct="1">
        <a:spcBef>
          <a:spcPts val="1200"/>
        </a:spcBef>
        <a:buClr>
          <a:schemeClr val="accent6"/>
        </a:buClr>
        <a:buFont typeface="Wingdings" pitchFamily="2" charset="2"/>
        <a:buChar char="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7pPr>
      <a:lvl8pPr marL="1949450" indent="-228600" algn="l" defTabSz="914400" rtl="0" eaLnBrk="1" latinLnBrk="0" hangingPunct="1">
        <a:spcBef>
          <a:spcPts val="1200"/>
        </a:spcBef>
        <a:buFont typeface="Wingdings" pitchFamily="2" charset="2"/>
        <a:buChar char=""/>
        <a:defRPr sz="1600" kern="1200" baseline="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8pPr>
      <a:lvl9pPr marL="2178050" indent="-228600" algn="l" defTabSz="914400" rtl="0" eaLnBrk="1" latinLnBrk="0" hangingPunct="1">
        <a:spcBef>
          <a:spcPts val="1200"/>
        </a:spcBef>
        <a:buFont typeface="Wingdings" pitchFamily="2" charset="2"/>
        <a:buChar char=""/>
        <a:defRPr sz="1600" kern="1200" baseline="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0" cstate="print">
            <a:alphaModFix amt="60000"/>
            <a:duotone>
              <a:schemeClr val="bg1">
                <a:shade val="80000"/>
                <a:satMod val="250000"/>
              </a:schemeClr>
              <a:schemeClr val="bg1">
                <a:tint val="80000"/>
                <a:satMod val="20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9" y="76200"/>
            <a:ext cx="860619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1571612"/>
            <a:ext cx="7816952" cy="4786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89279" y="6498874"/>
            <a:ext cx="2133600" cy="256032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r" defTabSz="914400" rtl="0" eaLnBrk="1" latinLnBrk="0" hangingPunct="1">
              <a:defRPr sz="1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1604" y="6499412"/>
            <a:ext cx="3643338" cy="255494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Karol Walędzik - Windows Programming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7894" y="6357957"/>
            <a:ext cx="1048872" cy="535901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algn="r"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Freeform 7"/>
          <p:cNvSpPr/>
          <p:nvPr/>
        </p:nvSpPr>
        <p:spPr>
          <a:xfrm>
            <a:off x="-990600" y="76200"/>
            <a:ext cx="3340100" cy="6629400"/>
          </a:xfrm>
          <a:custGeom>
            <a:avLst/>
            <a:gdLst>
              <a:gd name="connsiteX0" fmla="*/ 0 w 2057400"/>
              <a:gd name="connsiteY0" fmla="*/ 3238500 h 6477000"/>
              <a:gd name="connsiteX1" fmla="*/ 48274 w 2057400"/>
              <a:gd name="connsiteY1" fmla="*/ 2258072 h 6477000"/>
              <a:gd name="connsiteX2" fmla="*/ 1028706 w 2057400"/>
              <a:gd name="connsiteY2" fmla="*/ 1 h 6477000"/>
              <a:gd name="connsiteX3" fmla="*/ 2009129 w 2057400"/>
              <a:gd name="connsiteY3" fmla="*/ 2258077 h 6477000"/>
              <a:gd name="connsiteX4" fmla="*/ 2057403 w 2057400"/>
              <a:gd name="connsiteY4" fmla="*/ 3238502 h 6477000"/>
              <a:gd name="connsiteX5" fmla="*/ 2009129 w 2057400"/>
              <a:gd name="connsiteY5" fmla="*/ 4218929 h 6477000"/>
              <a:gd name="connsiteX6" fmla="*/ 1028701 w 2057400"/>
              <a:gd name="connsiteY6" fmla="*/ 6477002 h 6477000"/>
              <a:gd name="connsiteX7" fmla="*/ 48277 w 2057400"/>
              <a:gd name="connsiteY7" fmla="*/ 4218927 h 6477000"/>
              <a:gd name="connsiteX8" fmla="*/ 3 w 2057400"/>
              <a:gd name="connsiteY8" fmla="*/ 3238501 h 6477000"/>
              <a:gd name="connsiteX9" fmla="*/ 0 w 2057400"/>
              <a:gd name="connsiteY9" fmla="*/ 3238500 h 6477000"/>
              <a:gd name="connsiteX0" fmla="*/ 0 w 2057403"/>
              <a:gd name="connsiteY0" fmla="*/ 3238507 h 6477012"/>
              <a:gd name="connsiteX1" fmla="*/ 48274 w 2057403"/>
              <a:gd name="connsiteY1" fmla="*/ 22580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593235 w 2650638"/>
              <a:gd name="connsiteY0" fmla="*/ 3238507 h 6477012"/>
              <a:gd name="connsiteX1" fmla="*/ 1479709 w 2650638"/>
              <a:gd name="connsiteY1" fmla="*/ 2562879 h 6477012"/>
              <a:gd name="connsiteX2" fmla="*/ 1621941 w 2650638"/>
              <a:gd name="connsiteY2" fmla="*/ 8 h 6477012"/>
              <a:gd name="connsiteX3" fmla="*/ 2602364 w 2650638"/>
              <a:gd name="connsiteY3" fmla="*/ 2258084 h 6477012"/>
              <a:gd name="connsiteX4" fmla="*/ 2650638 w 2650638"/>
              <a:gd name="connsiteY4" fmla="*/ 3238509 h 6477012"/>
              <a:gd name="connsiteX5" fmla="*/ 2602364 w 2650638"/>
              <a:gd name="connsiteY5" fmla="*/ 4218936 h 6477012"/>
              <a:gd name="connsiteX6" fmla="*/ 1621936 w 2650638"/>
              <a:gd name="connsiteY6" fmla="*/ 6477009 h 6477012"/>
              <a:gd name="connsiteX7" fmla="*/ 641512 w 2650638"/>
              <a:gd name="connsiteY7" fmla="*/ 4218934 h 6477012"/>
              <a:gd name="connsiteX8" fmla="*/ 593238 w 2650638"/>
              <a:gd name="connsiteY8" fmla="*/ 3238508 h 6477012"/>
              <a:gd name="connsiteX9" fmla="*/ 593235 w 2650638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1964838 w 3406086"/>
              <a:gd name="connsiteY4" fmla="*/ 26289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8 w 3406086"/>
              <a:gd name="connsiteY0" fmla="*/ 3238508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0" fmla="*/ 641512 w 3406086"/>
              <a:gd name="connsiteY0" fmla="*/ 42189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7780" h="6477009">
                <a:moveTo>
                  <a:pt x="1860712" y="2923534"/>
                </a:moveTo>
                <a:cubicBezTo>
                  <a:pt x="1944660" y="1493706"/>
                  <a:pt x="1492916" y="2558773"/>
                  <a:pt x="1479709" y="2562879"/>
                </a:cubicBezTo>
                <a:cubicBezTo>
                  <a:pt x="3317780" y="1849120"/>
                  <a:pt x="1173778" y="0"/>
                  <a:pt x="1621941" y="8"/>
                </a:cubicBezTo>
                <a:cubicBezTo>
                  <a:pt x="0" y="1257313"/>
                  <a:pt x="2466688" y="913421"/>
                  <a:pt x="2602364" y="2258084"/>
                </a:cubicBezTo>
                <a:cubicBezTo>
                  <a:pt x="2812155" y="1330547"/>
                  <a:pt x="2128243" y="1925755"/>
                  <a:pt x="1964838" y="2628909"/>
                </a:cubicBezTo>
                <a:cubicBezTo>
                  <a:pt x="1801433" y="3332063"/>
                  <a:pt x="1842490" y="6212005"/>
                  <a:pt x="1621936" y="6477009"/>
                </a:cubicBezTo>
                <a:cubicBezTo>
                  <a:pt x="1173776" y="6477006"/>
                  <a:pt x="3025088" y="1778999"/>
                  <a:pt x="1860712" y="2923534"/>
                </a:cubicBezTo>
                <a:close/>
              </a:path>
            </a:pathLst>
          </a:custGeom>
          <a:gradFill>
            <a:gsLst>
              <a:gs pos="0">
                <a:schemeClr val="bg2">
                  <a:lumMod val="10000"/>
                  <a:alpha val="30000"/>
                </a:schemeClr>
              </a:gs>
              <a:gs pos="30000">
                <a:schemeClr val="bg2">
                  <a:lumMod val="25000"/>
                  <a:alpha val="30000"/>
                </a:schemeClr>
              </a:gs>
              <a:gs pos="45000">
                <a:schemeClr val="accent2">
                  <a:lumMod val="50000"/>
                  <a:alpha val="30000"/>
                </a:schemeClr>
              </a:gs>
              <a:gs pos="85000">
                <a:schemeClr val="accent1">
                  <a:lumMod val="50000"/>
                  <a:alpha val="30000"/>
                </a:schemeClr>
              </a:gs>
              <a:gs pos="100000">
                <a:srgbClr val="F27300">
                  <a:alpha val="30000"/>
                </a:srgb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127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80000"/>
        <a:buFont typeface="Wingdings" pitchFamily="2" charset="2"/>
        <a:buChar char="v"/>
        <a:defRPr sz="2200" b="0" kern="1200" baseline="0">
          <a:ln>
            <a:noFill/>
          </a:ln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77850" indent="-228600" algn="l" defTabSz="914400" rtl="0" eaLnBrk="1" latinLnBrk="0" hangingPunct="1">
        <a:spcBef>
          <a:spcPts val="1200"/>
        </a:spcBef>
        <a:buClr>
          <a:schemeClr val="accent6"/>
        </a:buClr>
        <a:buSzPct val="100000"/>
        <a:buFont typeface="Wingdings" pitchFamily="2" charset="2"/>
        <a:buChar char=""/>
        <a:defRPr sz="2200" b="0" kern="1200" baseline="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200"/>
        </a:spcBef>
        <a:buClr>
          <a:schemeClr val="accent4"/>
        </a:buClr>
        <a:buSzPct val="100000"/>
        <a:buFont typeface="Wingdings" pitchFamily="2" charset="2"/>
        <a:buChar char="w"/>
        <a:defRPr sz="2000" b="0" kern="1200" baseline="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3pPr>
      <a:lvl4pPr marL="1035050" indent="-228600" algn="l" defTabSz="914400" rtl="0" eaLnBrk="1" latinLnBrk="0" hangingPunct="1">
        <a:spcBef>
          <a:spcPts val="1200"/>
        </a:spcBef>
        <a:buClr>
          <a:schemeClr val="accent2"/>
        </a:buClr>
        <a:buFont typeface="Wingdings" pitchFamily="2" charset="2"/>
        <a:buChar char=""/>
        <a:defRPr sz="1800" b="0" kern="1200" baseline="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4pPr>
      <a:lvl5pPr marL="1263650" indent="-228600" algn="l" defTabSz="914400" rtl="0" eaLnBrk="1" latinLnBrk="0" hangingPunct="1">
        <a:spcBef>
          <a:spcPts val="1200"/>
        </a:spcBef>
        <a:buClr>
          <a:schemeClr val="accent3"/>
        </a:buClr>
        <a:buSzPct val="100000"/>
        <a:buFont typeface="Wingdings" pitchFamily="2" charset="2"/>
        <a:buChar char="w"/>
        <a:defRPr sz="1600" b="0" kern="1200" baseline="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5pPr>
      <a:lvl6pPr marL="1492250" indent="-228600" algn="l" defTabSz="914400" rtl="0" eaLnBrk="1" latinLnBrk="0" hangingPunct="1">
        <a:spcBef>
          <a:spcPts val="1200"/>
        </a:spcBef>
        <a:buClr>
          <a:schemeClr val="accent5"/>
        </a:buClr>
        <a:buFont typeface="Wingdings" pitchFamily="2" charset="2"/>
        <a:buChar char="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6pPr>
      <a:lvl7pPr marL="1720850" indent="-228600" algn="l" defTabSz="914400" rtl="0" eaLnBrk="1" latinLnBrk="0" hangingPunct="1">
        <a:spcBef>
          <a:spcPts val="1200"/>
        </a:spcBef>
        <a:buClr>
          <a:schemeClr val="accent6"/>
        </a:buClr>
        <a:buFont typeface="Wingdings" pitchFamily="2" charset="2"/>
        <a:buChar char="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7pPr>
      <a:lvl8pPr marL="1949450" indent="-228600" algn="l" defTabSz="914400" rtl="0" eaLnBrk="1" latinLnBrk="0" hangingPunct="1">
        <a:spcBef>
          <a:spcPts val="1200"/>
        </a:spcBef>
        <a:buFont typeface="Wingdings" pitchFamily="2" charset="2"/>
        <a:buChar char=""/>
        <a:defRPr sz="1600" kern="1200" baseline="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8pPr>
      <a:lvl9pPr marL="2178050" indent="-228600" algn="l" defTabSz="914400" rtl="0" eaLnBrk="1" latinLnBrk="0" hangingPunct="1">
        <a:spcBef>
          <a:spcPts val="1200"/>
        </a:spcBef>
        <a:buFont typeface="Wingdings" pitchFamily="2" charset="2"/>
        <a:buChar char=""/>
        <a:defRPr sz="1600" kern="1200" baseline="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MAGICIAN:</a:t>
            </a:r>
            <a:br>
              <a:rPr lang="pl-PL" dirty="0" smtClean="0"/>
            </a:br>
            <a:r>
              <a:rPr lang="pl-PL" dirty="0" smtClean="0"/>
              <a:t>A GGP Agent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Karol </a:t>
            </a:r>
            <a:r>
              <a:rPr lang="pl-PL" dirty="0" err="1" smtClean="0"/>
              <a:t>Walędzik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/>
            <a:r>
              <a:rPr lang="pl-PL" dirty="0"/>
              <a:t>Konstrukcja grafu zależności faktów w GGP w praktyce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UCT</a:t>
            </a:r>
            <a:endParaRPr lang="en-US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Sposób wybierania kolejnego ruchu podczas symulacji (UCT):</a:t>
            </a:r>
          </a:p>
          <a:p>
            <a:pPr lvl="1"/>
            <a:endParaRPr lang="pl-PL" dirty="0" smtClean="0"/>
          </a:p>
          <a:p>
            <a:pPr lvl="1"/>
            <a:endParaRPr lang="pl-PL" dirty="0" smtClean="0"/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Q(</a:t>
            </a:r>
            <a:r>
              <a:rPr lang="pl-PL" dirty="0" err="1" smtClean="0"/>
              <a:t>s,a</a:t>
            </a:r>
            <a:r>
              <a:rPr lang="pl-PL" dirty="0" smtClean="0"/>
              <a:t>) – średni dotychczasowy wynik pary stan-ruch</a:t>
            </a:r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N – liczba wizyt w danym stanie/wykonań danej akcji</a:t>
            </a:r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akcje nigdy nie wykonane wybierane są w pierwszej kolejności</a:t>
            </a:r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-20000"/>
          </a:blip>
          <a:srcRect/>
          <a:stretch>
            <a:fillRect/>
          </a:stretch>
        </p:blipFill>
        <p:spPr bwMode="auto">
          <a:xfrm>
            <a:off x="1907704" y="2276872"/>
            <a:ext cx="655345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UCT c.d.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1700808"/>
            <a:ext cx="3744416" cy="4139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UCT c.d.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Ograniczanie zużycia pamięci:</a:t>
            </a:r>
          </a:p>
          <a:p>
            <a:pPr lvl="1"/>
            <a:r>
              <a:rPr lang="pl-PL" dirty="0" smtClean="0"/>
              <a:t>usuwanie danych o węzłach powyżej aktualnego po każdym (realnie) wykonanym ruchu</a:t>
            </a:r>
          </a:p>
          <a:p>
            <a:pPr lvl="2"/>
            <a:r>
              <a:rPr lang="pl-PL" dirty="0" smtClean="0"/>
              <a:t>co z pozycjami powtórzonymi w drzewie gry</a:t>
            </a:r>
          </a:p>
          <a:p>
            <a:pPr marL="1149350" lvl="3" indent="-342900">
              <a:buFont typeface="+mj-lt"/>
              <a:buAutoNum type="arabicPeriod"/>
            </a:pPr>
            <a:r>
              <a:rPr lang="pl-PL" dirty="0" smtClean="0"/>
              <a:t>duplikowanie</a:t>
            </a:r>
          </a:p>
          <a:p>
            <a:pPr marL="1149350" lvl="3" indent="-342900">
              <a:buFont typeface="+mj-lt"/>
              <a:buAutoNum type="arabicPeriod"/>
            </a:pPr>
            <a:r>
              <a:rPr lang="pl-PL" b="1" dirty="0" err="1" smtClean="0"/>
              <a:t>intelegentne</a:t>
            </a:r>
            <a:r>
              <a:rPr lang="pl-PL" b="1" dirty="0" smtClean="0"/>
              <a:t> wykrywanie, kiedy można je usunąć z pamięci</a:t>
            </a:r>
          </a:p>
          <a:p>
            <a:pPr lvl="1"/>
            <a:r>
              <a:rPr lang="pl-PL" dirty="0" smtClean="0"/>
              <a:t>dodawanie tylko jednego nowego węzła per symulacja</a:t>
            </a:r>
          </a:p>
          <a:p>
            <a:r>
              <a:rPr lang="pl-PL" dirty="0" smtClean="0"/>
              <a:t>Modelowanie przeciwnika</a:t>
            </a:r>
          </a:p>
          <a:p>
            <a:pPr lvl="1"/>
            <a:r>
              <a:rPr lang="pl-PL" dirty="0" smtClean="0"/>
              <a:t>każdy przeciwnik ma przydzielony swój własny model (</a:t>
            </a:r>
            <a:r>
              <a:rPr lang="pl-PL" i="1" dirty="0" err="1" smtClean="0"/>
              <a:t>Cadia</a:t>
            </a:r>
            <a:r>
              <a:rPr lang="pl-PL" i="1" dirty="0" smtClean="0"/>
              <a:t>)</a:t>
            </a:r>
          </a:p>
          <a:p>
            <a:pPr lvl="1"/>
            <a:r>
              <a:rPr lang="pl-PL" dirty="0" smtClean="0"/>
              <a:t>przeciwnicy podejmują losowe decyzje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Guided</a:t>
            </a:r>
            <a:r>
              <a:rPr lang="pl-PL" dirty="0" smtClean="0"/>
              <a:t> UCT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Guided</a:t>
            </a:r>
            <a:r>
              <a:rPr lang="pl-PL" dirty="0" smtClean="0"/>
              <a:t> UCT + funkcja ewaluacyjna</a:t>
            </a:r>
          </a:p>
          <a:p>
            <a:r>
              <a:rPr lang="pl-PL" dirty="0" smtClean="0"/>
              <a:t>Gdzie ta funkcja ewaluacyjna?</a:t>
            </a:r>
          </a:p>
          <a:p>
            <a:pPr marL="806450" lvl="1" indent="-457200">
              <a:buFont typeface="+mj-lt"/>
              <a:buAutoNum type="arabicPeriod"/>
            </a:pPr>
            <a:r>
              <a:rPr lang="pl-PL" dirty="0" smtClean="0"/>
              <a:t>W fazie MC:</a:t>
            </a:r>
          </a:p>
          <a:p>
            <a:pPr marL="1035050" lvl="2" indent="-457200">
              <a:buFont typeface="+mj-lt"/>
              <a:buAutoNum type="alphaLcParenR"/>
            </a:pPr>
            <a:r>
              <a:rPr lang="pl-PL" dirty="0" smtClean="0"/>
              <a:t>całkowite zastąpienia fazy</a:t>
            </a:r>
          </a:p>
          <a:p>
            <a:pPr marL="1492250" lvl="4" indent="-457200"/>
            <a:r>
              <a:rPr lang="pl-PL" dirty="0" smtClean="0"/>
              <a:t>(z zadanym prawdopodobieństwem)</a:t>
            </a:r>
          </a:p>
          <a:p>
            <a:pPr marL="1035050" lvl="2" indent="-457200">
              <a:buFont typeface="+mj-lt"/>
              <a:buAutoNum type="alphaLcParenR"/>
            </a:pPr>
            <a:r>
              <a:rPr lang="pl-PL" b="1" dirty="0" smtClean="0"/>
              <a:t>zakończenie symulacji przed osiągnięciem końca gry</a:t>
            </a:r>
          </a:p>
          <a:p>
            <a:pPr marL="1492250" lvl="4" indent="-457200"/>
            <a:r>
              <a:rPr lang="pl-PL" dirty="0" smtClean="0"/>
              <a:t>z zadanym prawdopodobieństwem w każdym węźle drzewa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Guided</a:t>
            </a:r>
            <a:r>
              <a:rPr lang="pl-PL" dirty="0" smtClean="0"/>
              <a:t> UCT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Guided</a:t>
            </a:r>
            <a:r>
              <a:rPr lang="pl-PL" dirty="0" smtClean="0"/>
              <a:t> UCT + funkcja ewaluacyjna</a:t>
            </a:r>
          </a:p>
          <a:p>
            <a:r>
              <a:rPr lang="pl-PL" dirty="0" smtClean="0"/>
              <a:t>Gdzie ta funkcja ewaluacyjna?</a:t>
            </a:r>
          </a:p>
          <a:p>
            <a:pPr marL="806450" lvl="1" indent="-457200">
              <a:buFont typeface="+mj-lt"/>
              <a:buAutoNum type="arabicPeriod" startAt="2"/>
            </a:pPr>
            <a:r>
              <a:rPr lang="pl-PL" dirty="0" smtClean="0"/>
              <a:t>W fazie UCT:</a:t>
            </a:r>
          </a:p>
          <a:p>
            <a:pPr marL="1035050" lvl="2" indent="-457200">
              <a:buFont typeface="+mj-lt"/>
              <a:buAutoNum type="alphaLcParenR"/>
            </a:pPr>
            <a:r>
              <a:rPr lang="pl-PL" dirty="0" smtClean="0"/>
              <a:t>jako wstępne sortowanie ruchów nigdy nie wypróbowanych</a:t>
            </a:r>
          </a:p>
          <a:p>
            <a:pPr marL="1035050" lvl="2" indent="-457200">
              <a:buFont typeface="+mj-lt"/>
              <a:buAutoNum type="alphaLcParenR"/>
            </a:pPr>
            <a:r>
              <a:rPr lang="pl-PL" dirty="0" smtClean="0"/>
              <a:t>jako startowy szacunek wartości ruchów z wagą odpowiadającą </a:t>
            </a:r>
            <a:r>
              <a:rPr lang="pl-PL" i="1" dirty="0" smtClean="0"/>
              <a:t>n</a:t>
            </a:r>
            <a:r>
              <a:rPr lang="pl-PL" dirty="0" smtClean="0"/>
              <a:t> symulacjom</a:t>
            </a:r>
          </a:p>
          <a:p>
            <a:pPr marL="1035050" lvl="2" indent="-457200">
              <a:buFont typeface="+mj-lt"/>
              <a:buAutoNum type="alphaLcParenR"/>
            </a:pPr>
            <a:endParaRPr lang="pl-PL" dirty="0" smtClean="0"/>
          </a:p>
          <a:p>
            <a:pPr marL="1035050" lvl="2" indent="-457200"/>
            <a:r>
              <a:rPr lang="pl-PL" dirty="0" smtClean="0"/>
              <a:t>Problem:</a:t>
            </a:r>
          </a:p>
          <a:p>
            <a:pPr marL="1263650" lvl="3" indent="-457200"/>
            <a:r>
              <a:rPr lang="pl-PL" dirty="0" smtClean="0"/>
              <a:t>porównywanie bardzo podobnych pozycji (różniących się tylko ostatnim ruchem)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Statistical GUCT:</a:t>
            </a:r>
            <a:br>
              <a:rPr lang="pl-PL" dirty="0" smtClean="0"/>
            </a:br>
            <a:r>
              <a:rPr lang="pl-PL" sz="3600" dirty="0" smtClean="0"/>
              <a:t>Heurystyczna funkcja ewaluacyjna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Generowanie komponentów</a:t>
            </a:r>
            <a:endParaRPr lang="en-US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Lista podstawowa:</a:t>
            </a:r>
          </a:p>
          <a:p>
            <a:pPr lvl="1"/>
            <a:r>
              <a:rPr lang="pl-PL" dirty="0" smtClean="0"/>
              <a:t>wyrażenia występujące w opisie gry</a:t>
            </a:r>
          </a:p>
          <a:p>
            <a:pPr lvl="2"/>
            <a:r>
              <a:rPr lang="pl-PL" dirty="0" smtClean="0"/>
              <a:t>cechy nie muszą być binarne</a:t>
            </a:r>
          </a:p>
          <a:p>
            <a:pPr lvl="3"/>
            <a:r>
              <a:rPr lang="pl-PL" dirty="0" smtClean="0"/>
              <a:t>zliczanie sposobów rozwiązania zmiennych w wyrażeniu</a:t>
            </a:r>
          </a:p>
          <a:p>
            <a:pPr marL="342900" lvl="2" indent="-342900">
              <a:spcBef>
                <a:spcPts val="200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r>
              <a:rPr lang="pl-PL" dirty="0" smtClean="0"/>
              <a:t>Uzupełnianie listy:</a:t>
            </a:r>
          </a:p>
          <a:p>
            <a:pPr marL="571500" lvl="3" indent="-342900">
              <a:spcBef>
                <a:spcPts val="200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r>
              <a:rPr lang="pl-PL" dirty="0" smtClean="0"/>
              <a:t>uogólniane przez podstawianie zmiennych za stałe i możliwych stałych za zmienne</a:t>
            </a:r>
          </a:p>
          <a:p>
            <a:pPr lvl="3">
              <a:buNone/>
            </a:pPr>
            <a:endParaRPr lang="pl-PL" dirty="0" smtClean="0"/>
          </a:p>
          <a:p>
            <a:pPr lvl="3">
              <a:buNone/>
            </a:pPr>
            <a:r>
              <a:rPr lang="pl-PL" b="1" dirty="0" err="1" smtClean="0">
                <a:latin typeface="Courier New" pitchFamily="49" charset="0"/>
                <a:cs typeface="Courier New" pitchFamily="49" charset="0"/>
              </a:rPr>
              <a:t>cell</a:t>
            </a:r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(1, </a:t>
            </a:r>
            <a:r>
              <a:rPr lang="pl-PL" b="1" dirty="0" err="1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, x)		</a:t>
            </a:r>
            <a:r>
              <a:rPr lang="pl-PL" b="1" dirty="0" err="1" smtClean="0">
                <a:latin typeface="Courier New" pitchFamily="49" charset="0"/>
                <a:cs typeface="Courier New" pitchFamily="49" charset="0"/>
              </a:rPr>
              <a:t>cell</a:t>
            </a:r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(1, </a:t>
            </a:r>
            <a:r>
              <a:rPr lang="pl-PL" b="1" dirty="0" err="1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, ?)</a:t>
            </a:r>
          </a:p>
          <a:p>
            <a:pPr lvl="3">
              <a:buNone/>
            </a:pPr>
            <a:r>
              <a:rPr lang="pl-PL" b="1" dirty="0" err="1" smtClean="0">
                <a:latin typeface="Courier New" pitchFamily="49" charset="0"/>
                <a:cs typeface="Courier New" pitchFamily="49" charset="0"/>
              </a:rPr>
              <a:t>cell</a:t>
            </a:r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(?, ?, x)		</a:t>
            </a:r>
            <a:r>
              <a:rPr lang="pl-PL" b="1" dirty="0" err="1" smtClean="0">
                <a:latin typeface="Courier New" pitchFamily="49" charset="0"/>
                <a:cs typeface="Courier New" pitchFamily="49" charset="0"/>
              </a:rPr>
              <a:t>cell</a:t>
            </a:r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(1, ?, x)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Generowanie komponentów c.d.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„Podstawianie stałych za zmienne”</a:t>
            </a:r>
          </a:p>
          <a:p>
            <a:pPr lvl="1"/>
            <a:r>
              <a:rPr lang="pl-PL" dirty="0" smtClean="0"/>
              <a:t>Wszystkich??</a:t>
            </a:r>
          </a:p>
          <a:p>
            <a:pPr lvl="2"/>
            <a:r>
              <a:rPr lang="pl-PL" dirty="0" smtClean="0"/>
              <a:t>Wyznaczanie dziedzin argumentów predykatów/funkcji: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4184777" y="3284984"/>
            <a:ext cx="4496804" cy="2930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916783" y="5143512"/>
            <a:ext cx="4869663" cy="1071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Złożone komponenty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Relacje między wartościami komponentów różniących się na jednej pozycji:</a:t>
            </a:r>
          </a:p>
          <a:p>
            <a:pPr lvl="1"/>
            <a:r>
              <a:rPr lang="pl-PL" dirty="0" err="1" smtClean="0"/>
              <a:t>cell</a:t>
            </a:r>
            <a:r>
              <a:rPr lang="pl-PL" dirty="0" smtClean="0"/>
              <a:t>(?, ?, w) – </a:t>
            </a:r>
            <a:r>
              <a:rPr lang="pl-PL" dirty="0" err="1" smtClean="0"/>
              <a:t>cell</a:t>
            </a:r>
            <a:r>
              <a:rPr lang="pl-PL" dirty="0" smtClean="0"/>
              <a:t>(?, ?, b)</a:t>
            </a:r>
          </a:p>
          <a:p>
            <a:pPr lvl="1"/>
            <a:r>
              <a:rPr lang="pl-PL" dirty="0" err="1" smtClean="0"/>
              <a:t>cell</a:t>
            </a:r>
            <a:r>
              <a:rPr lang="pl-PL" dirty="0" smtClean="0"/>
              <a:t>(?, ?, </a:t>
            </a:r>
            <a:r>
              <a:rPr lang="pl-PL" dirty="0" err="1" smtClean="0"/>
              <a:t>wk</a:t>
            </a:r>
            <a:r>
              <a:rPr lang="pl-PL" dirty="0" smtClean="0"/>
              <a:t>) / </a:t>
            </a:r>
            <a:r>
              <a:rPr lang="pl-PL" dirty="0" err="1" smtClean="0"/>
              <a:t>cell</a:t>
            </a:r>
            <a:r>
              <a:rPr lang="pl-PL" dirty="0" smtClean="0"/>
              <a:t>(?, ?, </a:t>
            </a:r>
            <a:r>
              <a:rPr lang="pl-PL" dirty="0" err="1" smtClean="0"/>
              <a:t>bk</a:t>
            </a:r>
            <a:r>
              <a:rPr lang="pl-PL" dirty="0" smtClean="0"/>
              <a:t>)</a:t>
            </a:r>
          </a:p>
          <a:p>
            <a:pPr lvl="1"/>
            <a:r>
              <a:rPr lang="pl-PL" dirty="0" smtClean="0"/>
              <a:t>a jako efekt uboczny także:</a:t>
            </a:r>
          </a:p>
          <a:p>
            <a:pPr lvl="2"/>
            <a:r>
              <a:rPr lang="pl-PL" dirty="0" err="1" smtClean="0"/>
              <a:t>cell</a:t>
            </a:r>
            <a:r>
              <a:rPr lang="pl-PL" dirty="0" smtClean="0"/>
              <a:t>(a, 1, ?) / </a:t>
            </a:r>
            <a:r>
              <a:rPr lang="pl-PL" dirty="0" err="1" smtClean="0"/>
              <a:t>cell</a:t>
            </a:r>
            <a:r>
              <a:rPr lang="pl-PL" dirty="0" smtClean="0"/>
              <a:t>(a, 3, ?)</a:t>
            </a:r>
          </a:p>
          <a:p>
            <a:r>
              <a:rPr lang="pl-PL" dirty="0" smtClean="0"/>
              <a:t>Problem: co z dzieleniem przez 0?</a:t>
            </a:r>
          </a:p>
          <a:p>
            <a:pPr lvl="1"/>
            <a:r>
              <a:rPr lang="pl-PL" dirty="0" smtClean="0"/>
              <a:t>Odp. 1: 0</a:t>
            </a:r>
          </a:p>
          <a:p>
            <a:pPr lvl="1"/>
            <a:r>
              <a:rPr lang="pl-PL" dirty="0" smtClean="0"/>
              <a:t>Odp. 2: podzielmy przez ½ zamiast tego</a:t>
            </a:r>
          </a:p>
          <a:p>
            <a:pPr lvl="1"/>
            <a:r>
              <a:rPr lang="pl-PL" b="1" dirty="0" smtClean="0"/>
              <a:t>Odp. 3: zrezygnujmy na razie z proporcji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865183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Analiza statystyczna komponentów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Pula przykładowych sekwencji</a:t>
            </a:r>
          </a:p>
          <a:p>
            <a:pPr lvl="1"/>
            <a:r>
              <a:rPr lang="pl-PL" dirty="0" smtClean="0"/>
              <a:t>ok. 100</a:t>
            </a:r>
          </a:p>
          <a:p>
            <a:pPr lvl="1"/>
            <a:r>
              <a:rPr lang="pl-PL" dirty="0" smtClean="0"/>
              <a:t>początek sekwencji: wynik losowej gry</a:t>
            </a:r>
          </a:p>
          <a:p>
            <a:pPr lvl="1"/>
            <a:r>
              <a:rPr lang="pl-PL" dirty="0" smtClean="0"/>
              <a:t>długość: do 5 pozycji</a:t>
            </a:r>
          </a:p>
          <a:p>
            <a:pPr lvl="1"/>
            <a:r>
              <a:rPr lang="pl-PL" dirty="0" smtClean="0"/>
              <a:t>odległość między pozycjami: 1-2 ruchy</a:t>
            </a:r>
          </a:p>
          <a:p>
            <a:pPr lvl="1"/>
            <a:r>
              <a:rPr lang="pl-PL" dirty="0" smtClean="0"/>
              <a:t>generowanie sekwencji: losowe ruchy</a:t>
            </a:r>
          </a:p>
          <a:p>
            <a:pPr lvl="1"/>
            <a:r>
              <a:rPr lang="pl-PL" dirty="0" smtClean="0"/>
              <a:t>powiązanie sekwencji ze średnim wynikiem:</a:t>
            </a:r>
            <a:r>
              <a:rPr lang="pl-PL" dirty="0"/>
              <a:t> </a:t>
            </a:r>
            <a:r>
              <a:rPr lang="pl-PL" dirty="0" smtClean="0"/>
              <a:t>symulacje Monte Carlo (~10)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General </a:t>
            </a:r>
            <a:r>
              <a:rPr lang="pl-PL" dirty="0" err="1" smtClean="0"/>
              <a:t>Game</a:t>
            </a:r>
            <a:r>
              <a:rPr lang="pl-PL" dirty="0" smtClean="0"/>
              <a:t> </a:t>
            </a:r>
            <a:r>
              <a:rPr lang="pl-PL" dirty="0" err="1" smtClean="0"/>
              <a:t>Playing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Analiza statystyczna komponentów c.d.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Średnie wartości i wariancje wartości komponentów</a:t>
            </a:r>
          </a:p>
          <a:p>
            <a:pPr lvl="1"/>
            <a:r>
              <a:rPr lang="pl-PL" dirty="0" smtClean="0"/>
              <a:t>dla całej gry</a:t>
            </a:r>
          </a:p>
          <a:p>
            <a:pPr lvl="2"/>
            <a:r>
              <a:rPr lang="pl-PL" dirty="0" smtClean="0"/>
              <a:t>uwzględnia tylko pierwszą pozycję z każdej sekwencji</a:t>
            </a:r>
          </a:p>
          <a:p>
            <a:pPr lvl="1"/>
            <a:r>
              <a:rPr lang="pl-PL" dirty="0" smtClean="0"/>
              <a:t>dla poszczególnych sekwencji</a:t>
            </a:r>
          </a:p>
          <a:p>
            <a:r>
              <a:rPr lang="pl-PL" dirty="0" smtClean="0"/>
              <a:t>Korelacja wartości komponentów z wynikiem gry</a:t>
            </a:r>
          </a:p>
          <a:p>
            <a:pPr lvl="1"/>
            <a:r>
              <a:rPr lang="pl-PL" dirty="0" smtClean="0"/>
              <a:t>brana pod uwagę średnia wartość komponentu w sekwencji</a:t>
            </a:r>
          </a:p>
          <a:p>
            <a:r>
              <a:rPr lang="pl-PL" dirty="0" smtClean="0"/>
              <a:t>Stabilność wartości komponentów</a:t>
            </a:r>
          </a:p>
          <a:p>
            <a:pPr lvl="1"/>
            <a:r>
              <a:rPr lang="pl-PL" dirty="0" smtClean="0"/>
              <a:t>iloraz wariancji między początkami sekwencji oraz średniej wariancji w ramach sekwencji</a:t>
            </a:r>
          </a:p>
          <a:p>
            <a:pPr lvl="2"/>
            <a:r>
              <a:rPr lang="pl-PL" dirty="0" smtClean="0"/>
              <a:t>S = TV / (TV + 10*SV)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Funkcja ewaluacyjna - heurystyczna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Wybór komponentów:</a:t>
            </a:r>
          </a:p>
          <a:p>
            <a:pPr lvl="1"/>
            <a:r>
              <a:rPr lang="pl-PL" dirty="0" smtClean="0"/>
              <a:t>sortowanie:</a:t>
            </a:r>
          </a:p>
          <a:p>
            <a:pPr lvl="2"/>
            <a:r>
              <a:rPr lang="pl-PL" dirty="0" smtClean="0"/>
              <a:t>min(stabilność, |korelacja z wynikiem|)</a:t>
            </a:r>
          </a:p>
          <a:p>
            <a:pPr lvl="1"/>
            <a:r>
              <a:rPr lang="pl-PL" dirty="0" smtClean="0"/>
              <a:t>obcięcie do 30 pierwszych komponentów</a:t>
            </a:r>
          </a:p>
          <a:p>
            <a:r>
              <a:rPr lang="pl-PL" dirty="0" smtClean="0"/>
              <a:t>Wagi:</a:t>
            </a:r>
          </a:p>
          <a:p>
            <a:pPr lvl="1"/>
            <a:r>
              <a:rPr lang="pl-PL" dirty="0" smtClean="0"/>
              <a:t>stabilność * korelacja z wynikiem</a:t>
            </a:r>
          </a:p>
          <a:p>
            <a:r>
              <a:rPr lang="pl-PL" dirty="0" smtClean="0"/>
              <a:t>Składnik stały:</a:t>
            </a:r>
          </a:p>
          <a:p>
            <a:pPr lvl="1"/>
            <a:r>
              <a:rPr lang="pl-PL" dirty="0" smtClean="0"/>
              <a:t>średni wynik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8011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Odległość faktów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0164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Z</a:t>
            </a:r>
            <a:r>
              <a:rPr lang="pl-PL" dirty="0" smtClean="0"/>
              <a:t>definiowanie (przybliżonych) miar „odległości” i „odległości probabilistycznej” faktów</a:t>
            </a:r>
          </a:p>
          <a:p>
            <a:pPr lvl="1"/>
            <a:r>
              <a:rPr lang="pl-PL" dirty="0" smtClean="0"/>
              <a:t>d(</a:t>
            </a:r>
            <a:r>
              <a:rPr lang="pl-PL" dirty="0" err="1" smtClean="0"/>
              <a:t>a,b</a:t>
            </a:r>
            <a:r>
              <a:rPr lang="pl-PL" dirty="0" smtClean="0"/>
              <a:t>) – minimalna liczba ruchów potrzebnych na przejście ze z pewnego stanu z faktem a do stanu z faktem b</a:t>
            </a:r>
          </a:p>
          <a:p>
            <a:pPr lvl="2"/>
            <a:r>
              <a:rPr lang="pl-PL" dirty="0" smtClean="0"/>
              <a:t>(minimum wyznaczane po wszystkich stanach z faktami a i b i wszystkich sekwencjach legalnych ruchów)</a:t>
            </a:r>
          </a:p>
          <a:p>
            <a:pPr lvl="1"/>
            <a:r>
              <a:rPr lang="pl-PL" dirty="0" smtClean="0"/>
              <a:t>d’(</a:t>
            </a:r>
            <a:r>
              <a:rPr lang="pl-PL" dirty="0" err="1" smtClean="0"/>
              <a:t>a,b</a:t>
            </a:r>
            <a:r>
              <a:rPr lang="pl-PL" dirty="0" smtClean="0"/>
              <a:t>) – odległość ważona miarą prawdopodobieństwa, że znajdujemy się w odpowiednim stanie i kolejne przejścia będą możliwe</a:t>
            </a:r>
          </a:p>
          <a:p>
            <a:pPr lvl="1"/>
            <a:endParaRPr lang="pl-PL" dirty="0"/>
          </a:p>
          <a:p>
            <a:pPr marL="0" indent="0">
              <a:buNone/>
            </a:pPr>
            <a:r>
              <a:rPr lang="pl-PL" sz="2000" b="1" dirty="0" smtClean="0">
                <a:solidFill>
                  <a:srgbClr val="C00000"/>
                </a:solidFill>
              </a:rPr>
              <a:t>Uwaga: definicje koncepcyjne, nieformalne</a:t>
            </a:r>
          </a:p>
        </p:txBody>
      </p:sp>
    </p:spTree>
    <p:extLst>
      <p:ext uri="{BB962C8B-B14F-4D97-AF65-F5344CB8AC3E}">
        <p14:creationId xmlns:p14="http://schemas.microsoft.com/office/powerpoint/2010/main" val="24389476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Intuicyjne oczekiwania:</a:t>
            </a:r>
          </a:p>
          <a:p>
            <a:pPr lvl="1"/>
            <a:r>
              <a:rPr lang="pl-PL" dirty="0" smtClean="0"/>
              <a:t>d[</a:t>
            </a:r>
            <a:r>
              <a:rPr lang="pl-PL" dirty="0" err="1" smtClean="0"/>
              <a:t>cell</a:t>
            </a:r>
            <a:r>
              <a:rPr lang="pl-PL" dirty="0" smtClean="0"/>
              <a:t>(1,1,x),</a:t>
            </a:r>
            <a:r>
              <a:rPr lang="pl-PL" dirty="0" err="1" smtClean="0"/>
              <a:t>goal</a:t>
            </a:r>
            <a:r>
              <a:rPr lang="pl-PL" dirty="0" smtClean="0"/>
              <a:t>(x,100)] = d[</a:t>
            </a:r>
            <a:r>
              <a:rPr lang="pl-PL" dirty="0" err="1" smtClean="0"/>
              <a:t>cell</a:t>
            </a:r>
            <a:r>
              <a:rPr lang="pl-PL" dirty="0" smtClean="0"/>
              <a:t>(2,2,x</a:t>
            </a:r>
            <a:r>
              <a:rPr lang="pl-PL" dirty="0"/>
              <a:t>),</a:t>
            </a:r>
            <a:r>
              <a:rPr lang="pl-PL" dirty="0" err="1"/>
              <a:t>goal</a:t>
            </a:r>
            <a:r>
              <a:rPr lang="pl-PL" dirty="0"/>
              <a:t>(x,100)]</a:t>
            </a:r>
          </a:p>
          <a:p>
            <a:pPr lvl="1"/>
            <a:r>
              <a:rPr lang="pl-PL" dirty="0"/>
              <a:t>d</a:t>
            </a:r>
            <a:r>
              <a:rPr lang="pl-PL" dirty="0" smtClean="0"/>
              <a:t>’[</a:t>
            </a:r>
            <a:r>
              <a:rPr lang="pl-PL" dirty="0" err="1"/>
              <a:t>cell</a:t>
            </a:r>
            <a:r>
              <a:rPr lang="pl-PL" dirty="0"/>
              <a:t>(1,1,x),</a:t>
            </a:r>
            <a:r>
              <a:rPr lang="pl-PL" dirty="0" err="1"/>
              <a:t>goal</a:t>
            </a:r>
            <a:r>
              <a:rPr lang="pl-PL" dirty="0"/>
              <a:t>(x,100)] &gt;</a:t>
            </a:r>
            <a:r>
              <a:rPr lang="pl-PL" dirty="0" smtClean="0"/>
              <a:t>= d’[</a:t>
            </a:r>
            <a:r>
              <a:rPr lang="pl-PL" dirty="0" err="1" smtClean="0"/>
              <a:t>cell</a:t>
            </a:r>
            <a:r>
              <a:rPr lang="pl-PL" dirty="0" smtClean="0"/>
              <a:t>(2,2,x</a:t>
            </a:r>
            <a:r>
              <a:rPr lang="pl-PL" dirty="0"/>
              <a:t>),</a:t>
            </a:r>
            <a:r>
              <a:rPr lang="pl-PL" dirty="0" err="1"/>
              <a:t>goal</a:t>
            </a:r>
            <a:r>
              <a:rPr lang="pl-PL" dirty="0"/>
              <a:t>(x,100</a:t>
            </a:r>
            <a:r>
              <a:rPr lang="pl-PL" dirty="0" smtClean="0"/>
              <a:t>)]</a:t>
            </a:r>
          </a:p>
          <a:p>
            <a:pPr lvl="1"/>
            <a:r>
              <a:rPr lang="pl-PL" dirty="0" smtClean="0"/>
              <a:t>d[</a:t>
            </a:r>
            <a:r>
              <a:rPr lang="pl-PL" dirty="0" err="1" smtClean="0"/>
              <a:t>cell</a:t>
            </a:r>
            <a:r>
              <a:rPr lang="pl-PL" dirty="0" smtClean="0"/>
              <a:t>(1,1,x),</a:t>
            </a:r>
            <a:r>
              <a:rPr lang="pl-PL" dirty="0" err="1" smtClean="0"/>
              <a:t>cell</a:t>
            </a:r>
            <a:r>
              <a:rPr lang="pl-PL" dirty="0" smtClean="0"/>
              <a:t>(1,1,o)] = d’[</a:t>
            </a:r>
            <a:r>
              <a:rPr lang="pl-PL" dirty="0" err="1"/>
              <a:t>cell</a:t>
            </a:r>
            <a:r>
              <a:rPr lang="pl-PL" dirty="0"/>
              <a:t>(1,1,x),</a:t>
            </a:r>
            <a:r>
              <a:rPr lang="pl-PL" dirty="0" err="1"/>
              <a:t>cell</a:t>
            </a:r>
            <a:r>
              <a:rPr lang="pl-PL" dirty="0"/>
              <a:t>(1,1,o)]</a:t>
            </a:r>
            <a:r>
              <a:rPr lang="pl-PL" dirty="0" smtClean="0"/>
              <a:t> = ∞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36464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Zastosowanie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Budowa funkcji celu lub jej komponentu</a:t>
            </a:r>
          </a:p>
          <a:p>
            <a:pPr lvl="1"/>
            <a:r>
              <a:rPr lang="pl-PL" dirty="0" smtClean="0"/>
              <a:t>na podstawie odległości faktów aktualnego stanu od wyrażeń </a:t>
            </a:r>
            <a:r>
              <a:rPr lang="pl-PL" i="1" dirty="0" err="1" smtClean="0"/>
              <a:t>goal</a:t>
            </a:r>
            <a:endParaRPr lang="pl-PL" i="1" dirty="0" smtClean="0"/>
          </a:p>
          <a:p>
            <a:r>
              <a:rPr lang="pl-PL" dirty="0" smtClean="0"/>
              <a:t>Miara stopnia spełnienia celów końcowych / cząstkowych</a:t>
            </a:r>
          </a:p>
          <a:p>
            <a:pPr lvl="1"/>
            <a:r>
              <a:rPr lang="pl-PL" dirty="0" smtClean="0"/>
              <a:t>cel cząstkowy: fakt i/lub kombinacja faktów o wysokiej korelacji z wynikiem końcowym</a:t>
            </a:r>
          </a:p>
          <a:p>
            <a:r>
              <a:rPr lang="pl-PL" dirty="0" smtClean="0"/>
              <a:t>…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73183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Algorytm budowy grafu przejść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Wyznacz / pobierz domeny argumentów funkcji</a:t>
            </a:r>
          </a:p>
          <a:p>
            <a:pPr lvl="1"/>
            <a:r>
              <a:rPr lang="pl-PL" dirty="0" smtClean="0"/>
              <a:t>domeny niezbędne także dla wyrażeń </a:t>
            </a:r>
            <a:r>
              <a:rPr lang="pl-PL" i="1" dirty="0" err="1" smtClean="0"/>
              <a:t>does</a:t>
            </a:r>
            <a:r>
              <a:rPr lang="pl-PL" dirty="0" smtClean="0"/>
              <a:t> i </a:t>
            </a:r>
            <a:r>
              <a:rPr lang="pl-PL" i="1" dirty="0" err="1" smtClean="0"/>
              <a:t>legal</a:t>
            </a:r>
            <a:r>
              <a:rPr lang="pl-PL" i="1" dirty="0" smtClean="0"/>
              <a:t>, </a:t>
            </a:r>
            <a:r>
              <a:rPr lang="pl-PL" dirty="0" smtClean="0"/>
              <a:t>więc przynajmniej częściowo muszą być wyznaczone heurystycznie</a:t>
            </a:r>
          </a:p>
        </p:txBody>
      </p:sp>
    </p:spTree>
    <p:extLst>
      <p:ext uri="{BB962C8B-B14F-4D97-AF65-F5344CB8AC3E}">
        <p14:creationId xmlns:p14="http://schemas.microsoft.com/office/powerpoint/2010/main" val="22511268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Algorytm budowy grafu przejść</a:t>
            </a:r>
            <a:br>
              <a:rPr lang="pl-PL" dirty="0" smtClean="0"/>
            </a:br>
            <a:r>
              <a:rPr lang="pl-PL" dirty="0" smtClean="0"/>
              <a:t>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Dla każdej inferencji z wynikowym wyrażeniem </a:t>
            </a:r>
            <a:r>
              <a:rPr lang="pl-PL" i="1" dirty="0" err="1" smtClean="0"/>
              <a:t>goal</a:t>
            </a:r>
            <a:r>
              <a:rPr lang="pl-PL" dirty="0" smtClean="0"/>
              <a:t>, </a:t>
            </a:r>
            <a:r>
              <a:rPr lang="pl-PL" i="1" dirty="0" smtClean="0"/>
              <a:t>terminal</a:t>
            </a:r>
            <a:r>
              <a:rPr lang="pl-PL" dirty="0" smtClean="0"/>
              <a:t> lub </a:t>
            </a:r>
            <a:r>
              <a:rPr lang="pl-PL" i="1" dirty="0" err="1" smtClean="0"/>
              <a:t>next</a:t>
            </a:r>
            <a:endParaRPr lang="pl-PL" dirty="0" smtClean="0"/>
          </a:p>
          <a:p>
            <a:pPr lvl="1"/>
            <a:r>
              <a:rPr lang="pl-PL" dirty="0" smtClean="0"/>
              <a:t>rozwiń inferencję do listy uproszczonych inferencji znormalizowanych</a:t>
            </a:r>
          </a:p>
          <a:p>
            <a:r>
              <a:rPr lang="pl-PL" dirty="0" smtClean="0"/>
              <a:t>Dla każdej znormalizowanej inferencji</a:t>
            </a:r>
          </a:p>
          <a:p>
            <a:pPr lvl="1"/>
            <a:r>
              <a:rPr lang="pl-PL" dirty="0" smtClean="0"/>
              <a:t>wygeneruj listę możliwych jej realizacji</a:t>
            </a:r>
          </a:p>
          <a:p>
            <a:pPr lvl="2"/>
            <a:r>
              <a:rPr lang="pl-PL" dirty="0" smtClean="0"/>
              <a:t>(podstaw możliwe stałe za zmiennie)</a:t>
            </a:r>
          </a:p>
        </p:txBody>
      </p:sp>
    </p:spTree>
    <p:extLst>
      <p:ext uri="{BB962C8B-B14F-4D97-AF65-F5344CB8AC3E}">
        <p14:creationId xmlns:p14="http://schemas.microsoft.com/office/powerpoint/2010/main" val="6664305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Algorytm budowy grafu przejść</a:t>
            </a:r>
            <a:br>
              <a:rPr lang="pl-PL" dirty="0" smtClean="0"/>
            </a:br>
            <a:r>
              <a:rPr lang="pl-PL" dirty="0" smtClean="0"/>
              <a:t>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Dla każdej realizacji:</a:t>
            </a:r>
          </a:p>
          <a:p>
            <a:pPr lvl="1"/>
            <a:r>
              <a:rPr lang="pl-PL" dirty="0" smtClean="0"/>
              <a:t>dla każdej relacji </a:t>
            </a:r>
            <a:r>
              <a:rPr lang="pl-PL" i="1" dirty="0" err="1" smtClean="0"/>
              <a:t>true</a:t>
            </a:r>
            <a:r>
              <a:rPr lang="pl-PL" dirty="0" smtClean="0"/>
              <a:t> w przesłankach:</a:t>
            </a:r>
          </a:p>
          <a:p>
            <a:pPr lvl="2"/>
            <a:r>
              <a:rPr lang="pl-PL" dirty="0" smtClean="0"/>
              <a:t>utwórz w grafie krawędź z tego faktu do faktu wynikowego inferencji</a:t>
            </a:r>
          </a:p>
          <a:p>
            <a:pPr lvl="2"/>
            <a:r>
              <a:rPr lang="pl-PL" dirty="0" smtClean="0"/>
              <a:t>waga </a:t>
            </a:r>
            <a:r>
              <a:rPr lang="pl-PL" dirty="0" err="1" smtClean="0"/>
              <a:t>krawędzi:funkcja</a:t>
            </a:r>
            <a:r>
              <a:rPr lang="pl-PL" dirty="0" smtClean="0"/>
              <a:t> A</a:t>
            </a:r>
          </a:p>
        </p:txBody>
      </p:sp>
    </p:spTree>
    <p:extLst>
      <p:ext uri="{BB962C8B-B14F-4D97-AF65-F5344CB8AC3E}">
        <p14:creationId xmlns:p14="http://schemas.microsoft.com/office/powerpoint/2010/main" val="28639540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Rozwijanie inferencji do postaci znormalizowanej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Dla każdej przesłanki:</a:t>
            </a:r>
          </a:p>
          <a:p>
            <a:pPr lvl="1"/>
            <a:r>
              <a:rPr lang="pl-PL" dirty="0"/>
              <a:t>t</a:t>
            </a:r>
            <a:r>
              <a:rPr lang="pl-PL" dirty="0" smtClean="0"/>
              <a:t>ypu </a:t>
            </a:r>
            <a:r>
              <a:rPr lang="pl-PL" i="1" dirty="0" err="1" smtClean="0"/>
              <a:t>or</a:t>
            </a:r>
            <a:r>
              <a:rPr lang="pl-PL" dirty="0" smtClean="0"/>
              <a:t>:</a:t>
            </a:r>
          </a:p>
          <a:p>
            <a:pPr lvl="2"/>
            <a:r>
              <a:rPr lang="pl-PL" dirty="0" smtClean="0"/>
              <a:t>wygeneruj 2 inferencje – każdą z jednym z argumentów relacji</a:t>
            </a:r>
          </a:p>
          <a:p>
            <a:pPr lvl="1"/>
            <a:r>
              <a:rPr lang="pl-PL" dirty="0" smtClean="0"/>
              <a:t>typu </a:t>
            </a:r>
            <a:r>
              <a:rPr lang="pl-PL" i="1" dirty="0" smtClean="0"/>
              <a:t>not</a:t>
            </a:r>
            <a:r>
              <a:rPr lang="pl-PL" dirty="0" smtClean="0"/>
              <a:t>:</a:t>
            </a:r>
          </a:p>
          <a:p>
            <a:pPr lvl="2"/>
            <a:r>
              <a:rPr lang="pl-PL" dirty="0" smtClean="0"/>
              <a:t>usuń przesłankę</a:t>
            </a:r>
          </a:p>
          <a:p>
            <a:pPr lvl="1"/>
            <a:r>
              <a:rPr lang="pl-PL" dirty="0"/>
              <a:t>t</a:t>
            </a:r>
            <a:r>
              <a:rPr lang="pl-PL" dirty="0" smtClean="0"/>
              <a:t>ypu</a:t>
            </a:r>
            <a:r>
              <a:rPr lang="pl-PL" i="1" dirty="0" smtClean="0"/>
              <a:t> </a:t>
            </a:r>
            <a:r>
              <a:rPr lang="pl-PL" i="1" dirty="0" err="1" smtClean="0"/>
              <a:t>distinct</a:t>
            </a:r>
            <a:endParaRPr lang="pl-PL" i="1" dirty="0" smtClean="0"/>
          </a:p>
          <a:p>
            <a:pPr lvl="2"/>
            <a:r>
              <a:rPr lang="pl-PL" dirty="0" smtClean="0"/>
              <a:t>tymczasowo: usuń</a:t>
            </a:r>
          </a:p>
          <a:p>
            <a:pPr lvl="2"/>
            <a:r>
              <a:rPr lang="pl-PL" dirty="0"/>
              <a:t>d</a:t>
            </a:r>
            <a:r>
              <a:rPr lang="pl-PL" dirty="0" smtClean="0"/>
              <a:t>ocelowo: pozostaw; uwzględnij przy generowaniu realizacji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2610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General </a:t>
            </a:r>
            <a:r>
              <a:rPr lang="pl-PL" dirty="0" err="1" smtClean="0"/>
              <a:t>Game</a:t>
            </a:r>
            <a:r>
              <a:rPr lang="pl-PL" dirty="0" smtClean="0"/>
              <a:t> </a:t>
            </a:r>
            <a:r>
              <a:rPr lang="pl-PL" dirty="0" err="1" smtClean="0"/>
              <a:t>Playing</a:t>
            </a:r>
            <a:r>
              <a:rPr lang="pl-PL" dirty="0" smtClean="0"/>
              <a:t>?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Cel:</a:t>
            </a:r>
          </a:p>
          <a:p>
            <a:pPr lvl="1"/>
            <a:r>
              <a:rPr lang="pl-PL" dirty="0" smtClean="0"/>
              <a:t>stworzenie systemu umiejącego grać/nauczyć się grać we „wszystkie” gry</a:t>
            </a:r>
          </a:p>
          <a:p>
            <a:r>
              <a:rPr lang="pl-PL" dirty="0" smtClean="0"/>
              <a:t>Turniej w ramach AAAI National </a:t>
            </a:r>
            <a:r>
              <a:rPr lang="pl-PL" dirty="0" err="1" smtClean="0"/>
              <a:t>Conference</a:t>
            </a:r>
            <a:endParaRPr lang="pl-PL" dirty="0" smtClean="0"/>
          </a:p>
          <a:p>
            <a:pPr lvl="1"/>
            <a:r>
              <a:rPr lang="pl-PL" dirty="0" smtClean="0"/>
              <a:t>corocznie od 2005 roku</a:t>
            </a:r>
          </a:p>
          <a:p>
            <a:r>
              <a:rPr lang="pl-PL" dirty="0" smtClean="0"/>
              <a:t>Przebieg rozgrywki w ramach turnieju:</a:t>
            </a:r>
          </a:p>
          <a:p>
            <a:pPr lvl="1"/>
            <a:r>
              <a:rPr lang="pl-PL" dirty="0" smtClean="0"/>
              <a:t>prezentacja zasad i czas na ich analizę (np. 5m)</a:t>
            </a:r>
          </a:p>
          <a:p>
            <a:pPr lvl="1"/>
            <a:r>
              <a:rPr lang="pl-PL" dirty="0" smtClean="0"/>
              <a:t>rozgrywka z ograniczeniem czasowym na wykonanie pojedynczego ruchu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Rozwijanie inferencji do postaci znormalizowanej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Dla każdej przesłanki:</a:t>
            </a:r>
          </a:p>
          <a:p>
            <a:pPr lvl="1"/>
            <a:r>
              <a:rPr lang="pl-PL" dirty="0"/>
              <a:t>t</a:t>
            </a:r>
            <a:r>
              <a:rPr lang="pl-PL" dirty="0" smtClean="0"/>
              <a:t>ypu </a:t>
            </a:r>
            <a:r>
              <a:rPr lang="pl-PL" i="1" dirty="0" err="1" smtClean="0"/>
              <a:t>basic</a:t>
            </a:r>
            <a:r>
              <a:rPr lang="pl-PL" dirty="0" smtClean="0"/>
              <a:t>:</a:t>
            </a:r>
          </a:p>
          <a:p>
            <a:pPr lvl="2"/>
            <a:r>
              <a:rPr lang="pl-PL" dirty="0"/>
              <a:t>uzupełnij listę zastępując przesłankę realizacjami zdefiniowanymi bezpośrednio w regułach gry</a:t>
            </a:r>
          </a:p>
          <a:p>
            <a:pPr lvl="2"/>
            <a:r>
              <a:rPr lang="pl-PL" dirty="0" smtClean="0"/>
              <a:t>wygeneruj listę inferencji zastępując przesłankę wszystkimi inferencjami do niej prowadzącymi</a:t>
            </a:r>
          </a:p>
          <a:p>
            <a:pPr lvl="3"/>
            <a:r>
              <a:rPr lang="pl-PL" dirty="0" smtClean="0"/>
              <a:t>(w obu przypadkach uwzględnij translację zmiennych, podstawianie stałych za zmienne </a:t>
            </a:r>
            <a:r>
              <a:rPr lang="pl-PL" dirty="0"/>
              <a:t>oraz walidację </a:t>
            </a:r>
            <a:r>
              <a:rPr lang="pl-PL" dirty="0" smtClean="0"/>
              <a:t>stałych z domenami relacji)</a:t>
            </a:r>
            <a:endParaRPr lang="pl-PL" dirty="0"/>
          </a:p>
          <a:p>
            <a:pPr lvl="3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85773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Rozwijanie inferencji do postaci znormalizowanej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Dla każdej przesłanki:</a:t>
            </a:r>
          </a:p>
          <a:p>
            <a:pPr lvl="1"/>
            <a:r>
              <a:rPr lang="pl-PL" dirty="0"/>
              <a:t>t</a:t>
            </a:r>
            <a:r>
              <a:rPr lang="pl-PL" dirty="0" smtClean="0"/>
              <a:t>ypu </a:t>
            </a:r>
            <a:r>
              <a:rPr lang="pl-PL" i="1" dirty="0" err="1" smtClean="0"/>
              <a:t>does</a:t>
            </a:r>
            <a:r>
              <a:rPr lang="pl-PL" i="1" dirty="0" smtClean="0"/>
              <a:t> </a:t>
            </a:r>
            <a:r>
              <a:rPr lang="pl-PL" dirty="0" smtClean="0"/>
              <a:t>lub </a:t>
            </a:r>
            <a:r>
              <a:rPr lang="pl-PL" i="1" dirty="0" err="1" smtClean="0"/>
              <a:t>legal</a:t>
            </a:r>
            <a:r>
              <a:rPr lang="pl-PL" dirty="0" smtClean="0"/>
              <a:t>:</a:t>
            </a:r>
          </a:p>
          <a:p>
            <a:pPr lvl="2"/>
            <a:r>
              <a:rPr lang="pl-PL" dirty="0" smtClean="0"/>
              <a:t>postępuj analogicznie jak w przypadku </a:t>
            </a:r>
            <a:r>
              <a:rPr lang="pl-PL" i="1" dirty="0" err="1" smtClean="0"/>
              <a:t>basic</a:t>
            </a:r>
            <a:endParaRPr lang="pl-PL" dirty="0"/>
          </a:p>
          <a:p>
            <a:pPr lvl="3"/>
            <a:r>
              <a:rPr lang="pl-PL" dirty="0" smtClean="0"/>
              <a:t>na bazie inferencji i wyrażeń </a:t>
            </a:r>
            <a:r>
              <a:rPr lang="pl-PL" i="1" dirty="0" err="1" smtClean="0"/>
              <a:t>legal</a:t>
            </a:r>
            <a:r>
              <a:rPr lang="pl-PL" dirty="0"/>
              <a:t> </a:t>
            </a:r>
            <a:r>
              <a:rPr lang="pl-PL" dirty="0" smtClean="0"/>
              <a:t>(także dla </a:t>
            </a:r>
            <a:r>
              <a:rPr lang="pl-PL" i="1" dirty="0" err="1" smtClean="0"/>
              <a:t>does</a:t>
            </a:r>
            <a:r>
              <a:rPr lang="pl-PL" dirty="0" smtClean="0"/>
              <a:t>)</a:t>
            </a:r>
            <a:endParaRPr lang="pl-PL" dirty="0"/>
          </a:p>
          <a:p>
            <a:pPr lvl="3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99341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Rozwijanie inferencji do postaci znormalizowanej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Powtarzaj powyższą procedurę rekurencyjnie, aż żadna reguła nie będzie miała zastosowania do żadnej z wygenerowanych inferencji</a:t>
            </a:r>
            <a:endParaRPr lang="pl-PL" dirty="0"/>
          </a:p>
          <a:p>
            <a:pPr lvl="3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60396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Generowanie realizacji inferencji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Dla wszystkich zmiennych występujących w relacjach </a:t>
            </a:r>
            <a:r>
              <a:rPr lang="pl-PL" i="1" dirty="0" err="1" smtClean="0"/>
              <a:t>basic</a:t>
            </a:r>
            <a:r>
              <a:rPr lang="pl-PL" dirty="0" smtClean="0"/>
              <a:t>, </a:t>
            </a:r>
            <a:r>
              <a:rPr lang="pl-PL" i="1" dirty="0" err="1" smtClean="0"/>
              <a:t>next</a:t>
            </a:r>
            <a:r>
              <a:rPr lang="pl-PL" dirty="0"/>
              <a:t> </a:t>
            </a:r>
            <a:r>
              <a:rPr lang="pl-PL" dirty="0" smtClean="0"/>
              <a:t>i </a:t>
            </a:r>
            <a:r>
              <a:rPr lang="pl-PL" i="1" dirty="0" err="1" smtClean="0"/>
              <a:t>goal</a:t>
            </a:r>
            <a:r>
              <a:rPr lang="pl-PL" dirty="0" smtClean="0"/>
              <a:t> podstawiaj możliwe ich realizacje</a:t>
            </a:r>
          </a:p>
          <a:p>
            <a:pPr lvl="1"/>
            <a:r>
              <a:rPr lang="pl-PL" dirty="0" smtClean="0"/>
              <a:t>zmienne do podstawienia pobieraj z domen argumentów relacji</a:t>
            </a:r>
          </a:p>
          <a:p>
            <a:pPr lvl="1"/>
            <a:r>
              <a:rPr lang="pl-PL" dirty="0" smtClean="0"/>
              <a:t>waliduj uzyskiwane inferencje z domenami argumentów innych relacji współdzielących zmienną</a:t>
            </a:r>
          </a:p>
          <a:p>
            <a:pPr lvl="2"/>
            <a:r>
              <a:rPr lang="pl-PL" dirty="0" smtClean="0"/>
              <a:t>docelowo: waliduje relacje </a:t>
            </a:r>
            <a:r>
              <a:rPr lang="pl-PL" i="1" dirty="0" err="1" smtClean="0"/>
              <a:t>distinct</a:t>
            </a:r>
            <a:endParaRPr lang="pl-PL" dirty="0" smtClean="0"/>
          </a:p>
          <a:p>
            <a:r>
              <a:rPr lang="pl-PL" dirty="0" smtClean="0"/>
              <a:t>Zakończ generowanie realizacji, gdy w powyższych wyrażeniach nie ma zmiennych</a:t>
            </a:r>
          </a:p>
          <a:p>
            <a:pPr lvl="1"/>
            <a:r>
              <a:rPr lang="pl-PL" dirty="0" smtClean="0"/>
              <a:t>ignoruj zmienne w relacjach innego typu (np. </a:t>
            </a:r>
            <a:r>
              <a:rPr lang="pl-PL" i="1" dirty="0" err="1" smtClean="0"/>
              <a:t>legal</a:t>
            </a:r>
            <a:r>
              <a:rPr lang="pl-PL" dirty="0" smtClean="0"/>
              <a:t>, </a:t>
            </a:r>
            <a:r>
              <a:rPr lang="pl-PL" i="1" dirty="0" err="1" smtClean="0"/>
              <a:t>does</a:t>
            </a:r>
            <a:r>
              <a:rPr lang="pl-PL" i="1" dirty="0" smtClean="0"/>
              <a:t> </a:t>
            </a:r>
            <a:r>
              <a:rPr lang="pl-PL" dirty="0" smtClean="0"/>
              <a:t>etc.)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15079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Algorytm budowy grafu przejść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Uprość graf:</a:t>
            </a:r>
          </a:p>
          <a:p>
            <a:pPr lvl="1"/>
            <a:r>
              <a:rPr lang="pl-PL" dirty="0" smtClean="0"/>
              <a:t>scal krawędzie wielokrotne</a:t>
            </a:r>
          </a:p>
          <a:p>
            <a:pPr lvl="2"/>
            <a:r>
              <a:rPr lang="pl-PL" dirty="0" smtClean="0"/>
              <a:t>waga nowej krawędzi wyznaczana za pomocą funkcji B</a:t>
            </a:r>
          </a:p>
        </p:txBody>
      </p:sp>
    </p:spTree>
    <p:extLst>
      <p:ext uri="{BB962C8B-B14F-4D97-AF65-F5344CB8AC3E}">
        <p14:creationId xmlns:p14="http://schemas.microsoft.com/office/powerpoint/2010/main" val="3119910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Algorytm budowy grafu przejść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Funkcje heurystyczne:</a:t>
            </a:r>
          </a:p>
          <a:p>
            <a:pPr marL="806450" lvl="1" indent="-457200">
              <a:buFont typeface="+mj-lt"/>
              <a:buAutoNum type="alphaUcPeriod"/>
            </a:pPr>
            <a:r>
              <a:rPr lang="pl-PL" dirty="0" smtClean="0"/>
              <a:t>funkcja wagi dla inferencji </a:t>
            </a:r>
            <a:r>
              <a:rPr lang="pl-PL" i="1" dirty="0" err="1" smtClean="0"/>
              <a:t>next</a:t>
            </a:r>
            <a:endParaRPr lang="pl-PL" dirty="0" smtClean="0"/>
          </a:p>
          <a:p>
            <a:pPr lvl="2"/>
            <a:r>
              <a:rPr lang="pl-PL" dirty="0" smtClean="0"/>
              <a:t>1/n</a:t>
            </a:r>
          </a:p>
          <a:p>
            <a:pPr lvl="2"/>
            <a:r>
              <a:rPr lang="pl-PL" b="1" dirty="0" smtClean="0"/>
              <a:t>1/</a:t>
            </a:r>
            <a:r>
              <a:rPr lang="pl-PL" b="1" dirty="0" err="1" smtClean="0"/>
              <a:t>sqrt</a:t>
            </a:r>
            <a:r>
              <a:rPr lang="pl-PL" b="1" dirty="0" smtClean="0"/>
              <a:t>(n)</a:t>
            </a:r>
          </a:p>
          <a:p>
            <a:pPr lvl="2"/>
            <a:r>
              <a:rPr lang="pl-PL" dirty="0" smtClean="0"/>
              <a:t>1/log(n)</a:t>
            </a:r>
          </a:p>
          <a:p>
            <a:pPr lvl="2"/>
            <a:r>
              <a:rPr lang="pl-PL" dirty="0" smtClean="0"/>
              <a:t>…</a:t>
            </a:r>
          </a:p>
          <a:p>
            <a:pPr lvl="3"/>
            <a:r>
              <a:rPr lang="pl-PL" dirty="0" smtClean="0"/>
              <a:t>n – liczba predykatów w inferencji (wliczając wyrażenia </a:t>
            </a:r>
            <a:r>
              <a:rPr lang="pl-PL" i="1" dirty="0" smtClean="0"/>
              <a:t>not</a:t>
            </a:r>
            <a:r>
              <a:rPr lang="pl-PL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333376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Algorytm budowy grafu przejść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Funkcje heurystyczne:</a:t>
            </a:r>
          </a:p>
          <a:p>
            <a:pPr marL="806450" lvl="1" indent="-457200">
              <a:buFont typeface="+mj-lt"/>
              <a:buAutoNum type="alphaUcPeriod" startAt="2"/>
            </a:pPr>
            <a:r>
              <a:rPr lang="pl-PL" dirty="0" smtClean="0"/>
              <a:t>funkcja wagi scalonej krawędzi wielokrotnej</a:t>
            </a:r>
          </a:p>
          <a:p>
            <a:pPr lvl="2"/>
            <a:r>
              <a:rPr lang="pl-PL" dirty="0" smtClean="0"/>
              <a:t>Σ(x</a:t>
            </a:r>
            <a:r>
              <a:rPr lang="pl-PL" baseline="-25000" dirty="0" smtClean="0"/>
              <a:t>i</a:t>
            </a:r>
            <a:r>
              <a:rPr lang="pl-PL" dirty="0" smtClean="0"/>
              <a:t>)</a:t>
            </a:r>
          </a:p>
          <a:p>
            <a:pPr lvl="3"/>
            <a:r>
              <a:rPr lang="pl-PL" dirty="0" smtClean="0"/>
              <a:t>ryzyko wartości większych niż 1</a:t>
            </a:r>
          </a:p>
          <a:p>
            <a:pPr lvl="2"/>
            <a:r>
              <a:rPr lang="pl-PL" dirty="0" smtClean="0"/>
              <a:t>min(1,Σ(x</a:t>
            </a:r>
            <a:r>
              <a:rPr lang="pl-PL" baseline="-25000" dirty="0" smtClean="0"/>
              <a:t>i</a:t>
            </a:r>
            <a:r>
              <a:rPr lang="pl-PL" dirty="0" smtClean="0"/>
              <a:t>/i))</a:t>
            </a:r>
          </a:p>
          <a:p>
            <a:pPr lvl="2"/>
            <a:r>
              <a:rPr lang="pl-PL" b="1" dirty="0" smtClean="0"/>
              <a:t>Σ(x</a:t>
            </a:r>
            <a:r>
              <a:rPr lang="pl-PL" b="1" baseline="-25000" dirty="0" smtClean="0"/>
              <a:t>i</a:t>
            </a:r>
            <a:r>
              <a:rPr lang="pl-PL" b="1" dirty="0" smtClean="0"/>
              <a:t>/2</a:t>
            </a:r>
            <a:r>
              <a:rPr lang="pl-PL" b="1" baseline="30000" dirty="0" smtClean="0"/>
              <a:t>i</a:t>
            </a:r>
            <a:r>
              <a:rPr lang="pl-PL" b="1" dirty="0" smtClean="0"/>
              <a:t>)</a:t>
            </a:r>
          </a:p>
          <a:p>
            <a:pPr lvl="3"/>
            <a:r>
              <a:rPr lang="pl-PL" dirty="0" smtClean="0"/>
              <a:t>przy krawędziach posortowanych według malejących wag</a:t>
            </a:r>
          </a:p>
          <a:p>
            <a:pPr lvl="2"/>
            <a:r>
              <a:rPr lang="pl-PL" dirty="0" smtClean="0"/>
              <a:t>…</a:t>
            </a:r>
          </a:p>
          <a:p>
            <a:pPr lvl="3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9203410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Algorytm budowy grafu przejść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Funkcje heurystyczne:</a:t>
            </a:r>
          </a:p>
          <a:p>
            <a:pPr marL="806450" lvl="1" indent="-457200">
              <a:buFont typeface="+mj-lt"/>
              <a:buAutoNum type="alphaUcPeriod" startAt="3"/>
            </a:pPr>
            <a:r>
              <a:rPr lang="pl-PL" dirty="0" smtClean="0"/>
              <a:t>funkcja wyznaczania probabilistycznej długości ścieżki</a:t>
            </a:r>
          </a:p>
          <a:p>
            <a:pPr lvl="2"/>
            <a:r>
              <a:rPr lang="en-US" dirty="0" smtClean="0"/>
              <a:t>1/C</a:t>
            </a:r>
          </a:p>
          <a:p>
            <a:pPr lvl="2"/>
            <a:r>
              <a:rPr lang="pl-PL" b="1" dirty="0" smtClean="0"/>
              <a:t>Σ(</a:t>
            </a:r>
            <a:r>
              <a:rPr lang="en-US" b="1" dirty="0" smtClean="0"/>
              <a:t>1/</a:t>
            </a:r>
            <a:r>
              <a:rPr lang="pl-PL" b="1" dirty="0" smtClean="0"/>
              <a:t>x</a:t>
            </a:r>
            <a:r>
              <a:rPr lang="pl-PL" b="1" baseline="-25000" dirty="0" smtClean="0"/>
              <a:t>i</a:t>
            </a:r>
            <a:r>
              <a:rPr lang="pl-PL" b="1" dirty="0" smtClean="0"/>
              <a:t>)</a:t>
            </a:r>
            <a:endParaRPr lang="en-US" b="1" dirty="0" smtClean="0"/>
          </a:p>
          <a:p>
            <a:pPr lvl="2"/>
            <a:r>
              <a:rPr lang="pl-PL" dirty="0"/>
              <a:t>Σ(</a:t>
            </a:r>
            <a:r>
              <a:rPr lang="en-US" dirty="0" smtClean="0"/>
              <a:t>1/</a:t>
            </a:r>
            <a:r>
              <a:rPr lang="en-US" dirty="0" err="1" smtClean="0"/>
              <a:t>sqrt</a:t>
            </a:r>
            <a:r>
              <a:rPr lang="en-US" dirty="0" smtClean="0"/>
              <a:t>(</a:t>
            </a:r>
            <a:r>
              <a:rPr lang="pl-PL" dirty="0" smtClean="0"/>
              <a:t>x</a:t>
            </a:r>
            <a:r>
              <a:rPr lang="pl-PL" baseline="-25000" dirty="0" smtClean="0"/>
              <a:t>i</a:t>
            </a:r>
            <a:r>
              <a:rPr lang="pl-PL" dirty="0" smtClean="0"/>
              <a:t>)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…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10324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Wyznaczanie odległości faktów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Wariant podstawowy:</a:t>
            </a:r>
          </a:p>
          <a:p>
            <a:pPr lvl="1"/>
            <a:r>
              <a:rPr lang="pl-PL" dirty="0" smtClean="0"/>
              <a:t>długość najkrótszej ścieżki między faktami</a:t>
            </a:r>
          </a:p>
          <a:p>
            <a:r>
              <a:rPr lang="pl-PL" dirty="0" smtClean="0"/>
              <a:t>Wariant rozszerzony:</a:t>
            </a:r>
          </a:p>
          <a:p>
            <a:pPr lvl="1"/>
            <a:r>
              <a:rPr lang="pl-PL" dirty="0" smtClean="0"/>
              <a:t>uwzględnienie obecności wielu ścieżek, scalając je za pomocą funkcji C</a:t>
            </a:r>
          </a:p>
          <a:p>
            <a:pPr lvl="2"/>
            <a:r>
              <a:rPr lang="pl-PL" dirty="0" smtClean="0"/>
              <a:t>istotne problemy algorytmiczne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58760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Odległość stanu od faktu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Dla stanu A i faktu x:</a:t>
            </a:r>
          </a:p>
          <a:p>
            <a:pPr lvl="1"/>
            <a:r>
              <a:rPr lang="pl-PL" b="1" dirty="0" err="1" smtClean="0"/>
              <a:t>avg</a:t>
            </a:r>
            <a:r>
              <a:rPr lang="pl-PL" b="1" dirty="0" smtClean="0"/>
              <a:t>(d’(</a:t>
            </a:r>
            <a:r>
              <a:rPr lang="pl-PL" b="1" dirty="0" err="1" smtClean="0"/>
              <a:t>a</a:t>
            </a:r>
            <a:r>
              <a:rPr lang="pl-PL" b="1" baseline="-25000" dirty="0" err="1"/>
              <a:t>i</a:t>
            </a:r>
            <a:r>
              <a:rPr lang="pl-PL" b="1" dirty="0" err="1" smtClean="0"/>
              <a:t>,x</a:t>
            </a:r>
            <a:r>
              <a:rPr lang="pl-PL" b="1" dirty="0" smtClean="0"/>
              <a:t>))</a:t>
            </a:r>
          </a:p>
          <a:p>
            <a:pPr lvl="1"/>
            <a:r>
              <a:rPr lang="pl-PL" dirty="0" smtClean="0"/>
              <a:t>max(d’(</a:t>
            </a:r>
            <a:r>
              <a:rPr lang="pl-PL" dirty="0" err="1" smtClean="0"/>
              <a:t>a</a:t>
            </a:r>
            <a:r>
              <a:rPr lang="pl-PL" baseline="-25000" dirty="0" err="1"/>
              <a:t>i</a:t>
            </a:r>
            <a:r>
              <a:rPr lang="pl-PL" dirty="0" err="1" smtClean="0"/>
              <a:t>,x</a:t>
            </a:r>
            <a:r>
              <a:rPr lang="pl-PL" dirty="0" smtClean="0"/>
              <a:t>))</a:t>
            </a:r>
          </a:p>
          <a:p>
            <a:pPr lvl="1"/>
            <a:r>
              <a:rPr lang="pl-PL" dirty="0" smtClean="0"/>
              <a:t>Σ(d’(</a:t>
            </a:r>
            <a:r>
              <a:rPr lang="pl-PL" dirty="0" err="1" smtClean="0"/>
              <a:t>a</a:t>
            </a:r>
            <a:r>
              <a:rPr lang="pl-PL" baseline="-25000" dirty="0" err="1" smtClean="0"/>
              <a:t>i</a:t>
            </a:r>
            <a:r>
              <a:rPr lang="pl-PL" dirty="0" err="1" smtClean="0"/>
              <a:t>,x</a:t>
            </a:r>
            <a:r>
              <a:rPr lang="en-US" dirty="0" smtClean="0"/>
              <a:t>)</a:t>
            </a:r>
            <a:r>
              <a:rPr lang="pl-PL" dirty="0" smtClean="0"/>
              <a:t>/2</a:t>
            </a:r>
            <a:r>
              <a:rPr lang="pl-PL" baseline="30000" dirty="0" smtClean="0"/>
              <a:t>i-1</a:t>
            </a:r>
            <a:r>
              <a:rPr lang="pl-PL" dirty="0" smtClean="0"/>
              <a:t>)</a:t>
            </a:r>
          </a:p>
          <a:p>
            <a:pPr lvl="2"/>
            <a:r>
              <a:rPr lang="pl-PL" dirty="0" err="1" smtClean="0"/>
              <a:t>a</a:t>
            </a:r>
            <a:r>
              <a:rPr lang="pl-PL" baseline="-25000" dirty="0" err="1" smtClean="0"/>
              <a:t>i</a:t>
            </a:r>
            <a:r>
              <a:rPr lang="pl-PL" baseline="-25000" dirty="0" smtClean="0"/>
              <a:t> </a:t>
            </a:r>
            <a:r>
              <a:rPr lang="pl-PL" dirty="0" smtClean="0"/>
              <a:t>– wszystkie fakty stanu A, w kolejności malejącej odległości od x</a:t>
            </a:r>
            <a:endParaRPr lang="en-US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6859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Model gry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Skończona</a:t>
            </a:r>
          </a:p>
          <a:p>
            <a:r>
              <a:rPr lang="pl-PL" dirty="0" smtClean="0"/>
              <a:t>Skończona liczba graczy</a:t>
            </a:r>
          </a:p>
          <a:p>
            <a:pPr lvl="1"/>
            <a:r>
              <a:rPr lang="pl-PL" dirty="0" smtClean="0"/>
              <a:t>w tym 1</a:t>
            </a:r>
          </a:p>
          <a:p>
            <a:pPr lvl="2"/>
            <a:r>
              <a:rPr lang="pl-PL" dirty="0" smtClean="0"/>
              <a:t>czyli </a:t>
            </a:r>
            <a:r>
              <a:rPr lang="pl-PL" i="1" dirty="0" smtClean="0"/>
              <a:t>de facto</a:t>
            </a:r>
            <a:r>
              <a:rPr lang="pl-PL" dirty="0" smtClean="0"/>
              <a:t> łamigłówka</a:t>
            </a:r>
          </a:p>
          <a:p>
            <a:r>
              <a:rPr lang="pl-PL" dirty="0" smtClean="0"/>
              <a:t>synchroniczna</a:t>
            </a:r>
          </a:p>
          <a:p>
            <a:pPr lvl="1"/>
            <a:r>
              <a:rPr lang="pl-PL" dirty="0" smtClean="0"/>
              <a:t>wszyscy gracze ruszają się równocześnie (ale dopuszczalne ruchy typu </a:t>
            </a:r>
            <a:r>
              <a:rPr lang="pl-PL" i="1" dirty="0" err="1" smtClean="0"/>
              <a:t>noop</a:t>
            </a:r>
            <a:r>
              <a:rPr lang="pl-PL" dirty="0" smtClean="0"/>
              <a:t>)</a:t>
            </a:r>
          </a:p>
          <a:p>
            <a:r>
              <a:rPr lang="pl-PL" dirty="0" smtClean="0"/>
              <a:t>skończona liczba legalnych ruchów w każdym ze skończonej liczby stanów</a:t>
            </a:r>
          </a:p>
          <a:p>
            <a:r>
              <a:rPr lang="pl-PL" dirty="0" smtClean="0"/>
              <a:t>zmiany stanu tylko w wyniku ruchów</a:t>
            </a:r>
          </a:p>
          <a:p>
            <a:r>
              <a:rPr lang="pl-PL" dirty="0" smtClean="0">
                <a:sym typeface="Wingdings" pitchFamily="2" charset="2"/>
              </a:rPr>
              <a:t></a:t>
            </a:r>
            <a:r>
              <a:rPr lang="pl-PL" dirty="0" smtClean="0"/>
              <a:t> maszyna stanowa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Zastosowania podstawowe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l-PL" dirty="0" smtClean="0"/>
              <a:t>Oszacowanie wartości faktu (np. na potrzeby budowy funkcji ewaluacyjnej):</a:t>
            </a:r>
          </a:p>
          <a:p>
            <a:pPr lvl="2"/>
            <a:r>
              <a:rPr lang="pl-PL" dirty="0"/>
              <a:t>średnia osiągalnych wyników ważona ich </a:t>
            </a:r>
            <a:r>
              <a:rPr lang="pl-PL" dirty="0" smtClean="0"/>
              <a:t>odległościami od faktu</a:t>
            </a:r>
          </a:p>
          <a:p>
            <a:pPr lvl="1"/>
            <a:r>
              <a:rPr lang="pl-PL" dirty="0" smtClean="0"/>
              <a:t>Funkcja oceny (lub jej komponent)</a:t>
            </a:r>
          </a:p>
          <a:p>
            <a:pPr lvl="2"/>
            <a:r>
              <a:rPr lang="pl-PL" dirty="0" smtClean="0"/>
              <a:t>średnia oszacowań wszystkich faktów opisujących stan</a:t>
            </a:r>
          </a:p>
        </p:txBody>
      </p:sp>
    </p:spTree>
    <p:extLst>
      <p:ext uri="{BB962C8B-B14F-4D97-AF65-F5344CB8AC3E}">
        <p14:creationId xmlns:p14="http://schemas.microsoft.com/office/powerpoint/2010/main" val="20666967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Zastosowania zaawansowane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l-PL" dirty="0" smtClean="0"/>
              <a:t>Identyfikacja celów cząstkowych</a:t>
            </a:r>
          </a:p>
          <a:p>
            <a:pPr lvl="2"/>
            <a:r>
              <a:rPr lang="pl-PL" dirty="0" smtClean="0"/>
              <a:t>Faktów / zestawów faktów bliskich wysokim wynikom</a:t>
            </a:r>
          </a:p>
          <a:p>
            <a:pPr lvl="1"/>
            <a:r>
              <a:rPr lang="pl-PL" dirty="0" smtClean="0"/>
              <a:t>Wyznaczanie odległości od celów cząstkowych</a:t>
            </a:r>
          </a:p>
          <a:p>
            <a:pPr lvl="1"/>
            <a:r>
              <a:rPr lang="pl-PL" dirty="0" smtClean="0"/>
              <a:t>Identyfikacja fazy gry </a:t>
            </a:r>
            <a:r>
              <a:rPr lang="pl-PL" smtClean="0"/>
              <a:t>(ocena bliskości </a:t>
            </a:r>
            <a:r>
              <a:rPr lang="pl-PL" dirty="0" smtClean="0"/>
              <a:t>końca rozgrywki)</a:t>
            </a:r>
          </a:p>
        </p:txBody>
      </p:sp>
    </p:spTree>
    <p:extLst>
      <p:ext uri="{BB962C8B-B14F-4D97-AF65-F5344CB8AC3E}">
        <p14:creationId xmlns:p14="http://schemas.microsoft.com/office/powerpoint/2010/main" val="4052371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Szacunkowy wynik na podstawie odległości do wyników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Dla stanu A i zbioru faktów </a:t>
            </a:r>
            <a:r>
              <a:rPr lang="pl-PL" i="1" dirty="0" err="1" smtClean="0"/>
              <a:t>goal</a:t>
            </a:r>
            <a:r>
              <a:rPr lang="pl-PL" dirty="0" smtClean="0"/>
              <a:t> X:</a:t>
            </a:r>
          </a:p>
          <a:p>
            <a:pPr lvl="1"/>
            <a:r>
              <a:rPr lang="pl-PL" b="1" dirty="0" err="1" smtClean="0"/>
              <a:t>avg</a:t>
            </a:r>
            <a:r>
              <a:rPr lang="pl-PL" b="1" baseline="-25000" dirty="0" err="1" smtClean="0"/>
              <a:t>i</a:t>
            </a:r>
            <a:r>
              <a:rPr lang="pl-PL" b="1" dirty="0" smtClean="0"/>
              <a:t>(</a:t>
            </a:r>
            <a:r>
              <a:rPr lang="pl-PL" b="1" dirty="0" err="1" smtClean="0"/>
              <a:t>avg</a:t>
            </a:r>
            <a:r>
              <a:rPr lang="pl-PL" b="1" baseline="-25000" dirty="0" err="1" smtClean="0"/>
              <a:t>j</a:t>
            </a:r>
            <a:r>
              <a:rPr lang="pl-PL" b="1" dirty="0" smtClean="0"/>
              <a:t>(d’(</a:t>
            </a:r>
            <a:r>
              <a:rPr lang="pl-PL" b="1" dirty="0" err="1" smtClean="0"/>
              <a:t>a</a:t>
            </a:r>
            <a:r>
              <a:rPr lang="pl-PL" b="1" baseline="-25000" dirty="0" err="1" smtClean="0"/>
              <a:t>i</a:t>
            </a:r>
            <a:r>
              <a:rPr lang="pl-PL" b="1" dirty="0" err="1" smtClean="0"/>
              <a:t>,x</a:t>
            </a:r>
            <a:r>
              <a:rPr lang="pl-PL" b="1" baseline="-25000" dirty="0" err="1" smtClean="0"/>
              <a:t>j</a:t>
            </a:r>
            <a:r>
              <a:rPr lang="pl-PL" b="1" dirty="0" smtClean="0"/>
              <a:t>)))</a:t>
            </a:r>
          </a:p>
          <a:p>
            <a:pPr lvl="1"/>
            <a:r>
              <a:rPr lang="pl-PL" dirty="0" err="1" smtClean="0"/>
              <a:t>avg</a:t>
            </a:r>
            <a:r>
              <a:rPr lang="pl-PL" baseline="-25000" dirty="0" err="1" smtClean="0"/>
              <a:t>j</a:t>
            </a:r>
            <a:r>
              <a:rPr lang="pl-PL" dirty="0" smtClean="0"/>
              <a:t>(</a:t>
            </a:r>
            <a:r>
              <a:rPr lang="pl-PL" dirty="0" err="1" smtClean="0"/>
              <a:t>avg</a:t>
            </a:r>
            <a:r>
              <a:rPr lang="pl-PL" baseline="-25000" dirty="0" err="1"/>
              <a:t>i</a:t>
            </a:r>
            <a:r>
              <a:rPr lang="pl-PL" dirty="0" smtClean="0"/>
              <a:t>(d</a:t>
            </a:r>
            <a:r>
              <a:rPr lang="pl-PL" dirty="0"/>
              <a:t>’(</a:t>
            </a:r>
            <a:r>
              <a:rPr lang="pl-PL" dirty="0" err="1"/>
              <a:t>a</a:t>
            </a:r>
            <a:r>
              <a:rPr lang="pl-PL" baseline="-25000" dirty="0" err="1"/>
              <a:t>i</a:t>
            </a:r>
            <a:r>
              <a:rPr lang="pl-PL" dirty="0" err="1"/>
              <a:t>,x</a:t>
            </a:r>
            <a:r>
              <a:rPr lang="pl-PL" baseline="-25000" dirty="0" err="1"/>
              <a:t>j</a:t>
            </a:r>
            <a:r>
              <a:rPr lang="pl-PL" dirty="0"/>
              <a:t>)))</a:t>
            </a:r>
          </a:p>
          <a:p>
            <a:pPr lvl="1"/>
            <a:r>
              <a:rPr lang="pl-PL" dirty="0" smtClean="0"/>
              <a:t>zastąpienie jednego / obu wystąpień funkcji </a:t>
            </a:r>
            <a:r>
              <a:rPr lang="pl-PL" i="1" dirty="0" err="1" smtClean="0"/>
              <a:t>avg</a:t>
            </a:r>
            <a:r>
              <a:rPr lang="pl-PL" dirty="0" smtClean="0"/>
              <a:t> przez </a:t>
            </a:r>
            <a:r>
              <a:rPr lang="pl-PL" i="1" dirty="0" smtClean="0"/>
              <a:t>max</a:t>
            </a:r>
          </a:p>
          <a:p>
            <a:pPr lvl="1"/>
            <a:r>
              <a:rPr lang="pl-PL" dirty="0" err="1" smtClean="0"/>
              <a:t>Σ</a:t>
            </a:r>
            <a:r>
              <a:rPr lang="pl-PL" baseline="-25000" dirty="0" err="1" smtClean="0"/>
              <a:t>j</a:t>
            </a:r>
            <a:r>
              <a:rPr lang="pl-PL" dirty="0" smtClean="0"/>
              <a:t>(</a:t>
            </a:r>
            <a:r>
              <a:rPr lang="pl-PL" dirty="0" err="1" smtClean="0"/>
              <a:t>Σ</a:t>
            </a:r>
            <a:r>
              <a:rPr lang="pl-PL" baseline="-25000" dirty="0" err="1" smtClean="0"/>
              <a:t>i</a:t>
            </a:r>
            <a:r>
              <a:rPr lang="pl-PL" baseline="-25000" dirty="0" smtClean="0"/>
              <a:t> </a:t>
            </a:r>
            <a:r>
              <a:rPr lang="pl-PL" dirty="0" smtClean="0"/>
              <a:t>(d’(</a:t>
            </a:r>
            <a:r>
              <a:rPr lang="pl-PL" dirty="0" err="1" smtClean="0"/>
              <a:t>a</a:t>
            </a:r>
            <a:r>
              <a:rPr lang="pl-PL" baseline="-25000" dirty="0" err="1" smtClean="0"/>
              <a:t>i</a:t>
            </a:r>
            <a:r>
              <a:rPr lang="pl-PL" dirty="0" err="1" smtClean="0"/>
              <a:t>,x</a:t>
            </a:r>
            <a:r>
              <a:rPr lang="pl-PL" baseline="-25000" dirty="0" err="1"/>
              <a:t>j</a:t>
            </a:r>
            <a:r>
              <a:rPr lang="en-US" dirty="0" smtClean="0"/>
              <a:t>)</a:t>
            </a:r>
            <a:r>
              <a:rPr lang="pl-PL" dirty="0" smtClean="0"/>
              <a:t>/2</a:t>
            </a:r>
            <a:r>
              <a:rPr lang="pl-PL" baseline="30000" dirty="0" smtClean="0"/>
              <a:t>i-1</a:t>
            </a:r>
            <a:r>
              <a:rPr lang="pl-PL" dirty="0" smtClean="0"/>
              <a:t>)) / 2</a:t>
            </a:r>
            <a:r>
              <a:rPr lang="pl-PL" baseline="30000" dirty="0" smtClean="0"/>
              <a:t>j-1</a:t>
            </a:r>
            <a:endParaRPr lang="pl-PL" dirty="0" smtClean="0"/>
          </a:p>
          <a:p>
            <a:pPr lvl="1"/>
            <a:r>
              <a:rPr lang="pl-PL" dirty="0" err="1" smtClean="0"/>
              <a:t>Σ</a:t>
            </a:r>
            <a:r>
              <a:rPr lang="pl-PL" baseline="-25000" dirty="0" err="1" smtClean="0"/>
              <a:t>i</a:t>
            </a:r>
            <a:r>
              <a:rPr lang="pl-PL" dirty="0" smtClean="0"/>
              <a:t>(</a:t>
            </a:r>
            <a:r>
              <a:rPr lang="pl-PL" dirty="0" err="1" smtClean="0"/>
              <a:t>Σ</a:t>
            </a:r>
            <a:r>
              <a:rPr lang="pl-PL" baseline="-25000" dirty="0" err="1"/>
              <a:t>j</a:t>
            </a:r>
            <a:r>
              <a:rPr lang="pl-PL" baseline="-25000" dirty="0" smtClean="0"/>
              <a:t> </a:t>
            </a:r>
            <a:r>
              <a:rPr lang="pl-PL" dirty="0"/>
              <a:t>(d’(</a:t>
            </a:r>
            <a:r>
              <a:rPr lang="pl-PL" dirty="0" err="1"/>
              <a:t>a</a:t>
            </a:r>
            <a:r>
              <a:rPr lang="pl-PL" baseline="-25000" dirty="0" err="1"/>
              <a:t>i</a:t>
            </a:r>
            <a:r>
              <a:rPr lang="pl-PL" dirty="0" err="1"/>
              <a:t>,x</a:t>
            </a:r>
            <a:r>
              <a:rPr lang="pl-PL" baseline="-25000" dirty="0" err="1"/>
              <a:t>j</a:t>
            </a:r>
            <a:r>
              <a:rPr lang="en-US" dirty="0"/>
              <a:t>)</a:t>
            </a:r>
            <a:r>
              <a:rPr lang="pl-PL" dirty="0"/>
              <a:t>/</a:t>
            </a:r>
            <a:r>
              <a:rPr lang="pl-PL" dirty="0" smtClean="0"/>
              <a:t>2</a:t>
            </a:r>
            <a:r>
              <a:rPr lang="pl-PL" baseline="30000" dirty="0" smtClean="0"/>
              <a:t>j-1</a:t>
            </a:r>
            <a:r>
              <a:rPr lang="pl-PL" dirty="0"/>
              <a:t>)) / </a:t>
            </a:r>
            <a:r>
              <a:rPr lang="pl-PL" dirty="0" smtClean="0"/>
              <a:t>2</a:t>
            </a:r>
            <a:r>
              <a:rPr lang="pl-PL" baseline="30000" dirty="0" smtClean="0"/>
              <a:t>i-1</a:t>
            </a:r>
            <a:endParaRPr lang="pl-PL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21376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Wyniki?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166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Model gry c.d.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1628800"/>
            <a:ext cx="6664249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1475656" y="6237312"/>
            <a:ext cx="664373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M. </a:t>
            </a:r>
            <a:r>
              <a:rPr lang="en-US" sz="1100" dirty="0" err="1" smtClean="0"/>
              <a:t>Genesereth</a:t>
            </a:r>
            <a:r>
              <a:rPr lang="en-US" sz="1100" dirty="0" smtClean="0"/>
              <a:t>, N. Love, and B. Pell. General Game Playing: Overview of the</a:t>
            </a:r>
            <a:r>
              <a:rPr lang="pl-PL" sz="1100" dirty="0" smtClean="0"/>
              <a:t> </a:t>
            </a:r>
            <a:r>
              <a:rPr lang="en-US" sz="1100" dirty="0" smtClean="0"/>
              <a:t>AAAI Competition. AI Magazine, 26(2):62</a:t>
            </a:r>
            <a:r>
              <a:rPr lang="pl-PL" sz="1100" dirty="0" smtClean="0"/>
              <a:t>-</a:t>
            </a:r>
            <a:r>
              <a:rPr lang="en-US" sz="1100" dirty="0" smtClean="0"/>
              <a:t>72, 2005.</a:t>
            </a:r>
            <a:endParaRPr lang="pl-PL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Game</a:t>
            </a:r>
            <a:r>
              <a:rPr lang="pl-PL" dirty="0" smtClean="0"/>
              <a:t> </a:t>
            </a:r>
            <a:r>
              <a:rPr lang="pl-PL" dirty="0" err="1" smtClean="0"/>
              <a:t>Definition</a:t>
            </a:r>
            <a:r>
              <a:rPr lang="pl-PL" dirty="0" smtClean="0"/>
              <a:t> </a:t>
            </a:r>
            <a:r>
              <a:rPr lang="pl-PL" dirty="0" err="1" smtClean="0"/>
              <a:t>Language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(GDL)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Opis gry jako maszyny stanowej: zbyt rozwlekły</a:t>
            </a:r>
          </a:p>
          <a:p>
            <a:r>
              <a:rPr lang="pl-PL" dirty="0" smtClean="0"/>
              <a:t>Krótszy sposób opisu: </a:t>
            </a:r>
            <a:r>
              <a:rPr lang="pl-PL" dirty="0" err="1" smtClean="0"/>
              <a:t>Game</a:t>
            </a:r>
            <a:r>
              <a:rPr lang="pl-PL" dirty="0" smtClean="0"/>
              <a:t> </a:t>
            </a:r>
            <a:r>
              <a:rPr lang="pl-PL" dirty="0" err="1" smtClean="0"/>
              <a:t>Definition</a:t>
            </a:r>
            <a:r>
              <a:rPr lang="pl-PL" dirty="0" smtClean="0"/>
              <a:t> </a:t>
            </a:r>
            <a:r>
              <a:rPr lang="pl-PL" dirty="0" err="1" smtClean="0"/>
              <a:t>Language</a:t>
            </a:r>
            <a:r>
              <a:rPr lang="pl-PL" dirty="0" smtClean="0"/>
              <a:t> (GDL)</a:t>
            </a:r>
          </a:p>
          <a:p>
            <a:pPr lvl="1"/>
            <a:r>
              <a:rPr lang="pl-PL" dirty="0" smtClean="0"/>
              <a:t>opis gry za pomocą </a:t>
            </a:r>
            <a:r>
              <a:rPr lang="pl-PL" dirty="0" err="1" smtClean="0"/>
              <a:t>fomuł</a:t>
            </a:r>
            <a:r>
              <a:rPr lang="pl-PL" dirty="0" smtClean="0"/>
              <a:t> logicznych</a:t>
            </a:r>
          </a:p>
          <a:p>
            <a:pPr lvl="1"/>
            <a:r>
              <a:rPr lang="pl-PL" dirty="0" smtClean="0"/>
              <a:t>język bazujący na zmodyfikowanym </a:t>
            </a:r>
            <a:r>
              <a:rPr lang="pl-PL" dirty="0" err="1" smtClean="0"/>
              <a:t>Datalogu</a:t>
            </a:r>
            <a:endParaRPr lang="pl-PL" dirty="0" smtClean="0"/>
          </a:p>
          <a:p>
            <a:pPr lvl="2"/>
            <a:r>
              <a:rPr lang="pl-PL" dirty="0" err="1" smtClean="0"/>
              <a:t>Datalog</a:t>
            </a:r>
            <a:r>
              <a:rPr lang="pl-PL" dirty="0" smtClean="0"/>
              <a:t> to podzbiór </a:t>
            </a:r>
            <a:r>
              <a:rPr lang="pl-PL" dirty="0" err="1" smtClean="0"/>
              <a:t>Prologa</a:t>
            </a:r>
            <a:endParaRPr lang="pl-PL" dirty="0" smtClean="0"/>
          </a:p>
          <a:p>
            <a:pPr lvl="1"/>
            <a:r>
              <a:rPr lang="pl-PL" dirty="0" smtClean="0"/>
              <a:t>podstawowe relacje:</a:t>
            </a:r>
          </a:p>
          <a:p>
            <a:pPr lvl="2"/>
            <a:r>
              <a:rPr lang="pl-PL" i="1" dirty="0" smtClean="0"/>
              <a:t>role, </a:t>
            </a:r>
            <a:r>
              <a:rPr lang="pl-PL" i="1" dirty="0" err="1" smtClean="0"/>
              <a:t>true</a:t>
            </a:r>
            <a:r>
              <a:rPr lang="pl-PL" i="1" dirty="0" smtClean="0"/>
              <a:t>, </a:t>
            </a:r>
            <a:r>
              <a:rPr lang="pl-PL" i="1" dirty="0" err="1" smtClean="0"/>
              <a:t>init</a:t>
            </a:r>
            <a:r>
              <a:rPr lang="pl-PL" i="1" dirty="0" smtClean="0"/>
              <a:t>, </a:t>
            </a:r>
            <a:r>
              <a:rPr lang="pl-PL" i="1" dirty="0" err="1" smtClean="0"/>
              <a:t>next</a:t>
            </a:r>
            <a:r>
              <a:rPr lang="pl-PL" i="1" dirty="0" smtClean="0"/>
              <a:t>, legal, </a:t>
            </a:r>
            <a:r>
              <a:rPr lang="pl-PL" i="1" dirty="0" err="1" smtClean="0"/>
              <a:t>does</a:t>
            </a:r>
            <a:r>
              <a:rPr lang="pl-PL" i="1" dirty="0" smtClean="0"/>
              <a:t>, </a:t>
            </a:r>
            <a:r>
              <a:rPr lang="pl-PL" i="1" dirty="0" err="1" smtClean="0"/>
              <a:t>goal</a:t>
            </a:r>
            <a:r>
              <a:rPr lang="pl-PL" i="1" dirty="0" smtClean="0"/>
              <a:t>, terminal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GDL: </a:t>
            </a:r>
            <a:r>
              <a:rPr lang="pl-PL" dirty="0" err="1" smtClean="0"/>
              <a:t>Tic-Tac-Toe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2411760" y="1340768"/>
            <a:ext cx="3286125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5868144" y="4581128"/>
            <a:ext cx="307183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100" dirty="0" smtClean="0"/>
              <a:t>J. </a:t>
            </a:r>
            <a:r>
              <a:rPr lang="pl-PL" sz="1100" dirty="0" err="1" smtClean="0"/>
              <a:t>Reisinger</a:t>
            </a:r>
            <a:r>
              <a:rPr lang="pl-PL" sz="1100" dirty="0" smtClean="0"/>
              <a:t>, E. </a:t>
            </a:r>
            <a:r>
              <a:rPr lang="pl-PL" sz="1100" dirty="0" err="1" smtClean="0"/>
              <a:t>Bahceci</a:t>
            </a:r>
            <a:r>
              <a:rPr lang="pl-PL" sz="1100" dirty="0" smtClean="0"/>
              <a:t>, I. </a:t>
            </a:r>
            <a:r>
              <a:rPr lang="pl-PL" sz="1100" dirty="0" err="1" smtClean="0"/>
              <a:t>Karpov</a:t>
            </a:r>
            <a:r>
              <a:rPr lang="pl-PL" sz="1100" dirty="0" smtClean="0"/>
              <a:t>, and R. </a:t>
            </a:r>
            <a:r>
              <a:rPr lang="pl-PL" sz="1100" dirty="0" err="1" smtClean="0"/>
              <a:t>Miikkulainen</a:t>
            </a:r>
            <a:r>
              <a:rPr lang="pl-PL" sz="1100" dirty="0" smtClean="0"/>
              <a:t>. </a:t>
            </a:r>
            <a:r>
              <a:rPr lang="pl-PL" sz="1100" dirty="0" err="1" smtClean="0"/>
              <a:t>Coevolving</a:t>
            </a:r>
            <a:r>
              <a:rPr lang="pl-PL" sz="1100" dirty="0" smtClean="0"/>
              <a:t> </a:t>
            </a:r>
            <a:r>
              <a:rPr lang="pl-PL" sz="1100" dirty="0" err="1" smtClean="0"/>
              <a:t>strategies</a:t>
            </a:r>
            <a:endParaRPr lang="pl-PL" sz="1100" dirty="0" smtClean="0"/>
          </a:p>
          <a:p>
            <a:r>
              <a:rPr lang="pl-PL" sz="1100" dirty="0" smtClean="0"/>
              <a:t>for general </a:t>
            </a:r>
            <a:r>
              <a:rPr lang="pl-PL" sz="1100" dirty="0" err="1" smtClean="0"/>
              <a:t>game</a:t>
            </a:r>
            <a:r>
              <a:rPr lang="pl-PL" sz="1100" dirty="0" smtClean="0"/>
              <a:t> </a:t>
            </a:r>
            <a:r>
              <a:rPr lang="pl-PL" sz="1100" dirty="0" err="1" smtClean="0"/>
              <a:t>playing</a:t>
            </a:r>
            <a:r>
              <a:rPr lang="pl-PL" sz="1100" dirty="0" smtClean="0"/>
              <a:t>. In </a:t>
            </a:r>
            <a:r>
              <a:rPr lang="pl-PL" sz="1100" dirty="0" err="1" smtClean="0"/>
              <a:t>Proceedings</a:t>
            </a:r>
            <a:r>
              <a:rPr lang="pl-PL" sz="1100" dirty="0" smtClean="0"/>
              <a:t> of </a:t>
            </a:r>
            <a:r>
              <a:rPr lang="pl-PL" sz="1100" dirty="0" err="1" smtClean="0"/>
              <a:t>the</a:t>
            </a:r>
            <a:r>
              <a:rPr lang="pl-PL" sz="1100" dirty="0" smtClean="0"/>
              <a:t> IEEE </a:t>
            </a:r>
            <a:r>
              <a:rPr lang="pl-PL" sz="1100" dirty="0" err="1" smtClean="0"/>
              <a:t>Symposium</a:t>
            </a:r>
            <a:r>
              <a:rPr lang="pl-PL" sz="1100" dirty="0" smtClean="0"/>
              <a:t> on </a:t>
            </a:r>
            <a:r>
              <a:rPr lang="pl-PL" sz="1100" dirty="0" err="1" smtClean="0"/>
              <a:t>Computa</a:t>
            </a:r>
            <a:r>
              <a:rPr lang="pl-PL" sz="1100" dirty="0" smtClean="0"/>
              <a:t>-</a:t>
            </a:r>
          </a:p>
          <a:p>
            <a:r>
              <a:rPr lang="pl-PL" sz="1100" dirty="0" err="1" smtClean="0"/>
              <a:t>tional</a:t>
            </a:r>
            <a:r>
              <a:rPr lang="pl-PL" sz="1100" dirty="0" smtClean="0"/>
              <a:t> </a:t>
            </a:r>
            <a:r>
              <a:rPr lang="pl-PL" sz="1100" dirty="0" err="1" smtClean="0"/>
              <a:t>Intelligence</a:t>
            </a:r>
            <a:r>
              <a:rPr lang="pl-PL" sz="1100" dirty="0" smtClean="0"/>
              <a:t> and </a:t>
            </a:r>
            <a:r>
              <a:rPr lang="pl-PL" sz="1100" dirty="0" err="1" smtClean="0"/>
              <a:t>Games</a:t>
            </a:r>
            <a:r>
              <a:rPr lang="pl-PL" sz="1100" dirty="0" smtClean="0"/>
              <a:t> (CIG 2007), 320-327, Honolulu, </a:t>
            </a:r>
            <a:r>
              <a:rPr lang="pl-PL" sz="1100" dirty="0" err="1" smtClean="0"/>
              <a:t>Hawaii</a:t>
            </a:r>
            <a:r>
              <a:rPr lang="pl-PL" sz="1100" dirty="0" smtClean="0"/>
              <a:t>,</a:t>
            </a:r>
          </a:p>
          <a:p>
            <a:r>
              <a:rPr lang="pl-PL" sz="1100" dirty="0" smtClean="0"/>
              <a:t>2007. IEEE Press.</a:t>
            </a:r>
            <a:endParaRPr lang="pl-PL" sz="1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75656" y="692696"/>
            <a:ext cx="7416824" cy="5688632"/>
          </a:xfrm>
        </p:spPr>
        <p:txBody>
          <a:bodyPr/>
          <a:lstStyle/>
          <a:p>
            <a:r>
              <a:rPr lang="pl-PL" dirty="0" smtClean="0"/>
              <a:t>M</a:t>
            </a:r>
            <a:r>
              <a:rPr lang="pl-PL" dirty="0" smtClean="0">
                <a:solidFill>
                  <a:schemeClr val="tx1"/>
                </a:solidFill>
              </a:rPr>
              <a:t>ulti-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</a:t>
            </a:r>
            <a:r>
              <a:rPr lang="pl-PL" dirty="0" err="1" smtClean="0"/>
              <a:t>A</a:t>
            </a:r>
            <a:r>
              <a:rPr lang="pl-PL" dirty="0" err="1" smtClean="0">
                <a:solidFill>
                  <a:schemeClr val="tx1"/>
                </a:solidFill>
              </a:rPr>
              <a:t>pproach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</a:t>
            </a:r>
            <a:r>
              <a:rPr lang="pl-PL" dirty="0" err="1" smtClean="0"/>
              <a:t>G</a:t>
            </a:r>
            <a:r>
              <a:rPr lang="pl-PL" dirty="0" err="1" smtClean="0">
                <a:solidFill>
                  <a:schemeClr val="tx1"/>
                </a:solidFill>
              </a:rPr>
              <a:t>ame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  I</a:t>
            </a:r>
            <a:r>
              <a:rPr lang="pl-PL" dirty="0" smtClean="0">
                <a:solidFill>
                  <a:schemeClr val="tx1"/>
                </a:solidFill>
              </a:rPr>
              <a:t>ndependent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   </a:t>
            </a:r>
            <a:r>
              <a:rPr lang="pl-PL" dirty="0" err="1" smtClean="0"/>
              <a:t>C</a:t>
            </a:r>
            <a:r>
              <a:rPr lang="pl-PL" dirty="0" err="1" smtClean="0">
                <a:solidFill>
                  <a:schemeClr val="tx1"/>
                </a:solidFill>
              </a:rPr>
              <a:t>unningly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     </a:t>
            </a:r>
            <a:r>
              <a:rPr lang="pl-PL" dirty="0" err="1" smtClean="0"/>
              <a:t>I</a:t>
            </a:r>
            <a:r>
              <a:rPr lang="pl-PL" dirty="0" err="1" smtClean="0">
                <a:solidFill>
                  <a:schemeClr val="tx1"/>
                </a:solidFill>
              </a:rPr>
              <a:t>ntelligent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      </a:t>
            </a:r>
            <a:r>
              <a:rPr lang="pl-PL" dirty="0" err="1" smtClean="0"/>
              <a:t>A</a:t>
            </a:r>
            <a:r>
              <a:rPr lang="pl-PL" dirty="0" err="1" smtClean="0">
                <a:solidFill>
                  <a:schemeClr val="tx1"/>
                </a:solidFill>
              </a:rPr>
              <a:t>rch</a:t>
            </a:r>
            <a:r>
              <a:rPr lang="pl-PL" dirty="0" smtClean="0">
                <a:solidFill>
                  <a:schemeClr val="tx1"/>
                </a:solidFill>
              </a:rPr>
              <a:t>-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        </a:t>
            </a:r>
            <a:r>
              <a:rPr lang="pl-PL" dirty="0" err="1" smtClean="0"/>
              <a:t>N</a:t>
            </a:r>
            <a:r>
              <a:rPr lang="pl-PL" dirty="0" err="1" smtClean="0">
                <a:solidFill>
                  <a:schemeClr val="tx1"/>
                </a:solidFill>
              </a:rPr>
              <a:t>emesis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8" name="Picture 4" descr="Z:\Doktorat\MyPapers\SeminariumMIO3\Mage2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38020" y="44624"/>
            <a:ext cx="3105979" cy="4437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UCT</a:t>
            </a:r>
            <a:br>
              <a:rPr lang="pl-PL" dirty="0" smtClean="0"/>
            </a:br>
            <a:r>
              <a:rPr lang="pl-PL" dirty="0" err="1" smtClean="0"/>
              <a:t>Guided</a:t>
            </a:r>
            <a:r>
              <a:rPr lang="pl-PL" dirty="0" smtClean="0"/>
              <a:t> UCT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ymphonyLectures20">
  <a:themeElements>
    <a:clrScheme name="Symphony">
      <a:dk1>
        <a:sysClr val="windowText" lastClr="000000"/>
      </a:dk1>
      <a:lt1>
        <a:sysClr val="window" lastClr="FFFFFF"/>
      </a:lt1>
      <a:dk2>
        <a:srgbClr val="241F00"/>
      </a:dk2>
      <a:lt2>
        <a:srgbClr val="E5E9F7"/>
      </a:lt2>
      <a:accent1>
        <a:srgbClr val="AE0000"/>
      </a:accent1>
      <a:accent2>
        <a:srgbClr val="63457F"/>
      </a:accent2>
      <a:accent3>
        <a:srgbClr val="255775"/>
      </a:accent3>
      <a:accent4>
        <a:srgbClr val="A47C0C"/>
      </a:accent4>
      <a:accent5>
        <a:srgbClr val="39378D"/>
      </a:accent5>
      <a:accent6>
        <a:srgbClr val="680039"/>
      </a:accent6>
      <a:hlink>
        <a:srgbClr val="0000FF"/>
      </a:hlink>
      <a:folHlink>
        <a:srgbClr val="800080"/>
      </a:folHlink>
    </a:clrScheme>
    <a:fontScheme name="Mine :)">
      <a:majorFont>
        <a:latin typeface="Trebuchet MS"/>
        <a:ea typeface=""/>
        <a:cs typeface=""/>
      </a:majorFont>
      <a:minorFont>
        <a:latin typeface="Corbel"/>
        <a:ea typeface=""/>
        <a:cs typeface=""/>
      </a:minorFont>
    </a:fontScheme>
    <a:fmtScheme name="Symphon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75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0000"/>
                <a:satMod val="115000"/>
              </a:schemeClr>
            </a:gs>
            <a:gs pos="100000">
              <a:schemeClr val="phClr">
                <a:tint val="80000"/>
                <a:shade val="100000"/>
                <a:alpha val="85000"/>
                <a:satMod val="25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0000"/>
              <a:satMod val="125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3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25400" h="0" prst="convex"/>
          </a:sp3d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63500" h="25400" prst="convex"/>
          </a:sp3d>
        </a:effectStyle>
      </a:effectStyleLst>
      <a:bgFillStyleLst>
        <a:solidFill>
          <a:schemeClr val="phClr">
            <a:shade val="95000"/>
            <a:satMod val="11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250000"/>
              </a:schemeClr>
              <a:schemeClr val="phClr">
                <a:tint val="8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250000"/>
              </a:schemeClr>
              <a:schemeClr val="phClr">
                <a:tint val="80000"/>
                <a:satMod val="110000"/>
              </a:schemeClr>
            </a:duotone>
          </a:blip>
          <a:stretch/>
        </a:blipFill>
      </a:bgFillStyleLst>
    </a:fmtScheme>
  </a:themeElements>
  <a:objectDefaults>
    <a:txDef>
      <a:spPr/>
      <a:bodyPr vert="horz" lIns="91440" tIns="45720" rIns="91440" bIns="45720" rtlCol="0" anchor="t" anchorCtr="0">
        <a:no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gradFill>
              <a:gsLst>
                <a:gs pos="0">
                  <a:schemeClr val="tx1">
                    <a:alpha val="90000"/>
                  </a:schemeClr>
                </a:gs>
                <a:gs pos="50000">
                  <a:schemeClr val="tx1">
                    <a:lumMod val="75000"/>
                    <a:lumOff val="25000"/>
                    <a:alpha val="9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SymphonyLectures15_LessBckgnd">
  <a:themeElements>
    <a:clrScheme name="Symphony">
      <a:dk1>
        <a:sysClr val="windowText" lastClr="000000"/>
      </a:dk1>
      <a:lt1>
        <a:sysClr val="window" lastClr="FFFFFF"/>
      </a:lt1>
      <a:dk2>
        <a:srgbClr val="241F00"/>
      </a:dk2>
      <a:lt2>
        <a:srgbClr val="E5E9F7"/>
      </a:lt2>
      <a:accent1>
        <a:srgbClr val="AE0000"/>
      </a:accent1>
      <a:accent2>
        <a:srgbClr val="63457F"/>
      </a:accent2>
      <a:accent3>
        <a:srgbClr val="255775"/>
      </a:accent3>
      <a:accent4>
        <a:srgbClr val="A47C0C"/>
      </a:accent4>
      <a:accent5>
        <a:srgbClr val="39378D"/>
      </a:accent5>
      <a:accent6>
        <a:srgbClr val="680039"/>
      </a:accent6>
      <a:hlink>
        <a:srgbClr val="0000FF"/>
      </a:hlink>
      <a:folHlink>
        <a:srgbClr val="800080"/>
      </a:folHlink>
    </a:clrScheme>
    <a:fontScheme name="Mine :)">
      <a:majorFont>
        <a:latin typeface="Trebuchet MS"/>
        <a:ea typeface=""/>
        <a:cs typeface=""/>
      </a:majorFont>
      <a:minorFont>
        <a:latin typeface="Corbel"/>
        <a:ea typeface=""/>
        <a:cs typeface=""/>
      </a:minorFont>
    </a:fontScheme>
    <a:fmtScheme name="Symphon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75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0000"/>
                <a:satMod val="115000"/>
              </a:schemeClr>
            </a:gs>
            <a:gs pos="100000">
              <a:schemeClr val="phClr">
                <a:tint val="80000"/>
                <a:shade val="100000"/>
                <a:alpha val="85000"/>
                <a:satMod val="25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0000"/>
              <a:satMod val="125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3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25400" h="0" prst="convex"/>
          </a:sp3d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63500" h="25400" prst="convex"/>
          </a:sp3d>
        </a:effectStyle>
      </a:effectStyleLst>
      <a:bgFillStyleLst>
        <a:solidFill>
          <a:schemeClr val="phClr">
            <a:shade val="95000"/>
            <a:satMod val="11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250000"/>
              </a:schemeClr>
              <a:schemeClr val="phClr">
                <a:tint val="8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250000"/>
              </a:schemeClr>
              <a:schemeClr val="phClr">
                <a:tint val="80000"/>
                <a:satMod val="110000"/>
              </a:schemeClr>
            </a:duotone>
          </a:blip>
          <a:stretch/>
        </a:blipFill>
      </a:bgFillStyleLst>
    </a:fmtScheme>
  </a:themeElements>
  <a:objectDefaults>
    <a:txDef>
      <a:spPr/>
      <a:bodyPr vert="horz" lIns="91440" tIns="45720" rIns="91440" bIns="45720" rtlCol="0" anchor="t" anchorCtr="0">
        <a:no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gradFill>
              <a:gsLst>
                <a:gs pos="0">
                  <a:schemeClr val="tx1">
                    <a:alpha val="90000"/>
                  </a:schemeClr>
                </a:gs>
                <a:gs pos="50000">
                  <a:schemeClr val="tx1">
                    <a:lumMod val="75000"/>
                    <a:lumOff val="25000"/>
                    <a:alpha val="9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SymphonyLectures20</Template>
  <TotalTime>2087</TotalTime>
  <Words>1534</Words>
  <Application>Microsoft Office PowerPoint</Application>
  <PresentationFormat>Pokaz na ekranie (4:3)</PresentationFormat>
  <Paragraphs>255</Paragraphs>
  <Slides>43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43</vt:i4>
      </vt:variant>
    </vt:vector>
  </HeadingPairs>
  <TitlesOfParts>
    <vt:vector size="45" baseType="lpstr">
      <vt:lpstr>SymphonyLectures20</vt:lpstr>
      <vt:lpstr>SymphonyLectures15_LessBckgnd</vt:lpstr>
      <vt:lpstr>MAGICIAN: A GGP Agent</vt:lpstr>
      <vt:lpstr>General Game Playing</vt:lpstr>
      <vt:lpstr>General Game Playing?</vt:lpstr>
      <vt:lpstr>Model gry</vt:lpstr>
      <vt:lpstr>Model gry c.d.</vt:lpstr>
      <vt:lpstr>Game Definition Language (GDL)</vt:lpstr>
      <vt:lpstr>GDL: Tic-Tac-Toe</vt:lpstr>
      <vt:lpstr>Multi-   Approach     Game       Independent        Cunningly          Intelligent           Arch-             Nemesis</vt:lpstr>
      <vt:lpstr>UCT Guided UCT</vt:lpstr>
      <vt:lpstr>UCT</vt:lpstr>
      <vt:lpstr>UCT c.d.</vt:lpstr>
      <vt:lpstr>UCT c.d.</vt:lpstr>
      <vt:lpstr>Guided UCT</vt:lpstr>
      <vt:lpstr>Guided UCT</vt:lpstr>
      <vt:lpstr>Statistical GUCT: Heurystyczna funkcja ewaluacyjna</vt:lpstr>
      <vt:lpstr>Generowanie komponentów</vt:lpstr>
      <vt:lpstr>Generowanie komponentów c.d.</vt:lpstr>
      <vt:lpstr>Złożone komponenty</vt:lpstr>
      <vt:lpstr>Analiza statystyczna komponentów</vt:lpstr>
      <vt:lpstr>Analiza statystyczna komponentów c.d.</vt:lpstr>
      <vt:lpstr>Funkcja ewaluacyjna - heurystyczna</vt:lpstr>
      <vt:lpstr>Odległość faktów</vt:lpstr>
      <vt:lpstr>Cel</vt:lpstr>
      <vt:lpstr>Cel</vt:lpstr>
      <vt:lpstr>Zastosowanie</vt:lpstr>
      <vt:lpstr>Algorytm budowy grafu przejść</vt:lpstr>
      <vt:lpstr>Algorytm budowy grafu przejść c.d.</vt:lpstr>
      <vt:lpstr>Algorytm budowy grafu przejść c.d.</vt:lpstr>
      <vt:lpstr>Rozwijanie inferencji do postaci znormalizowanej</vt:lpstr>
      <vt:lpstr>Rozwijanie inferencji do postaci znormalizowanej c.d.</vt:lpstr>
      <vt:lpstr>Rozwijanie inferencji do postaci znormalizowanej c.d.</vt:lpstr>
      <vt:lpstr>Rozwijanie inferencji do postaci znormalizowanej c.d.</vt:lpstr>
      <vt:lpstr>Generowanie realizacji inferencji</vt:lpstr>
      <vt:lpstr>Algorytm budowy grafu przejść</vt:lpstr>
      <vt:lpstr>Algorytm budowy grafu przejść</vt:lpstr>
      <vt:lpstr>Algorytm budowy grafu przejść</vt:lpstr>
      <vt:lpstr>Algorytm budowy grafu przejść</vt:lpstr>
      <vt:lpstr>Wyznaczanie odległości faktów</vt:lpstr>
      <vt:lpstr>Odległość stanu od faktu</vt:lpstr>
      <vt:lpstr>Zastosowania podstawowe</vt:lpstr>
      <vt:lpstr>Zastosowania zaawansowane</vt:lpstr>
      <vt:lpstr>Szacunkowy wynik na podstawie odległości do wyników </vt:lpstr>
      <vt:lpstr>Wyniki?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MAGICIAN</dc:title>
  <dc:creator>Ja</dc:creator>
  <cp:lastModifiedBy>Karol W</cp:lastModifiedBy>
  <cp:revision>154</cp:revision>
  <dcterms:created xsi:type="dcterms:W3CDTF">2010-11-24T00:12:00Z</dcterms:created>
  <dcterms:modified xsi:type="dcterms:W3CDTF">2013-07-02T16:04:50Z</dcterms:modified>
</cp:coreProperties>
</file>